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</p:sldMasterIdLst>
  <p:notesMasterIdLst>
    <p:notesMasterId r:id="rId85"/>
  </p:notesMasterIdLst>
  <p:handoutMasterIdLst>
    <p:handoutMasterId r:id="rId86"/>
  </p:handoutMasterIdLst>
  <p:sldIdLst>
    <p:sldId id="256" r:id="rId2"/>
    <p:sldId id="325" r:id="rId3"/>
    <p:sldId id="326" r:id="rId4"/>
    <p:sldId id="270" r:id="rId5"/>
    <p:sldId id="283" r:id="rId6"/>
    <p:sldId id="258" r:id="rId7"/>
    <p:sldId id="259" r:id="rId8"/>
    <p:sldId id="327" r:id="rId9"/>
    <p:sldId id="284" r:id="rId10"/>
    <p:sldId id="329" r:id="rId11"/>
    <p:sldId id="330" r:id="rId12"/>
    <p:sldId id="331" r:id="rId13"/>
    <p:sldId id="260" r:id="rId14"/>
    <p:sldId id="332" r:id="rId15"/>
    <p:sldId id="333" r:id="rId16"/>
    <p:sldId id="334" r:id="rId17"/>
    <p:sldId id="336" r:id="rId18"/>
    <p:sldId id="337" r:id="rId19"/>
    <p:sldId id="290" r:id="rId20"/>
    <p:sldId id="338" r:id="rId21"/>
    <p:sldId id="339" r:id="rId22"/>
    <p:sldId id="340" r:id="rId23"/>
    <p:sldId id="341" r:id="rId24"/>
    <p:sldId id="342" r:id="rId25"/>
    <p:sldId id="343" r:id="rId26"/>
    <p:sldId id="328" r:id="rId27"/>
    <p:sldId id="286" r:id="rId28"/>
    <p:sldId id="299" r:id="rId29"/>
    <p:sldId id="344" r:id="rId30"/>
    <p:sldId id="285" r:id="rId31"/>
    <p:sldId id="345" r:id="rId32"/>
    <p:sldId id="293" r:id="rId33"/>
    <p:sldId id="346" r:id="rId34"/>
    <p:sldId id="348" r:id="rId35"/>
    <p:sldId id="349" r:id="rId36"/>
    <p:sldId id="292" r:id="rId37"/>
    <p:sldId id="321" r:id="rId38"/>
    <p:sldId id="322" r:id="rId39"/>
    <p:sldId id="323" r:id="rId40"/>
    <p:sldId id="659" r:id="rId41"/>
    <p:sldId id="287" r:id="rId42"/>
    <p:sldId id="288" r:id="rId43"/>
    <p:sldId id="289" r:id="rId44"/>
    <p:sldId id="301" r:id="rId45"/>
    <p:sldId id="312" r:id="rId46"/>
    <p:sldId id="262" r:id="rId47"/>
    <p:sldId id="313" r:id="rId48"/>
    <p:sldId id="318" r:id="rId49"/>
    <p:sldId id="319" r:id="rId50"/>
    <p:sldId id="314" r:id="rId51"/>
    <p:sldId id="316" r:id="rId52"/>
    <p:sldId id="317" r:id="rId53"/>
    <p:sldId id="300" r:id="rId54"/>
    <p:sldId id="302" r:id="rId55"/>
    <p:sldId id="303" r:id="rId56"/>
    <p:sldId id="350" r:id="rId57"/>
    <p:sldId id="353" r:id="rId58"/>
    <p:sldId id="658" r:id="rId59"/>
    <p:sldId id="354" r:id="rId60"/>
    <p:sldId id="304" r:id="rId61"/>
    <p:sldId id="305" r:id="rId62"/>
    <p:sldId id="355" r:id="rId63"/>
    <p:sldId id="356" r:id="rId64"/>
    <p:sldId id="357" r:id="rId65"/>
    <p:sldId id="358" r:id="rId66"/>
    <p:sldId id="359" r:id="rId67"/>
    <p:sldId id="351" r:id="rId68"/>
    <p:sldId id="324" r:id="rId69"/>
    <p:sldId id="660" r:id="rId70"/>
    <p:sldId id="294" r:id="rId71"/>
    <p:sldId id="296" r:id="rId72"/>
    <p:sldId id="306" r:id="rId73"/>
    <p:sldId id="307" r:id="rId74"/>
    <p:sldId id="315" r:id="rId75"/>
    <p:sldId id="308" r:id="rId76"/>
    <p:sldId id="310" r:id="rId77"/>
    <p:sldId id="309" r:id="rId78"/>
    <p:sldId id="295" r:id="rId79"/>
    <p:sldId id="297" r:id="rId80"/>
    <p:sldId id="291" r:id="rId81"/>
    <p:sldId id="298" r:id="rId82"/>
    <p:sldId id="352" r:id="rId83"/>
    <p:sldId id="281" r:id="rId8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DFF"/>
    <a:srgbClr val="ADD6FF"/>
    <a:srgbClr val="C0C9F6"/>
    <a:srgbClr val="FFC000"/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178" autoAdjust="0"/>
  </p:normalViewPr>
  <p:slideViewPr>
    <p:cSldViewPr>
      <p:cViewPr varScale="1">
        <p:scale>
          <a:sx n="115" d="100"/>
          <a:sy n="115" d="100"/>
        </p:scale>
        <p:origin x="14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1997ABA-BD75-4935-BE34-D843EA9196CD}" type="datetimeFigureOut">
              <a:rPr lang="zh-CN" altLang="en-US"/>
              <a:pPr>
                <a:defRPr/>
              </a:pPr>
              <a:t>2022/11/28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DC01CE7-FB5D-406F-82D3-C0CBC7CC43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4F2E7F-5480-4B21-B133-FABC7CF3FC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9A65-1317-49B0-96BB-526F701D056E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227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9A65-1317-49B0-96BB-526F701D056E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12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FA8D314B-640C-4CC9-B315-A4AE08E60BF0}" type="slidenum">
              <a:rPr lang="en-US" smtClean="0">
                <a:solidFill>
                  <a:prstClr val="black"/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71</a:t>
            </a:fld>
            <a:endParaRPr lang="en-US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5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74D5-7AB7-4357-9C95-B2841929A2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15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A53C191-05CD-45D4-A3F5-5BFF2C4D59DC}" type="slidenum">
              <a:rPr lang="zh-CN" altLang="en-US" smtClean="0">
                <a:latin typeface="Arial" panose="020B0604020202020204" pitchFamily="34" charset="0"/>
              </a:rPr>
              <a:pPr/>
              <a:t>42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9A65-1317-49B0-96BB-526F701D056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178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9A65-1317-49B0-96BB-526F701D056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533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9A65-1317-49B0-96BB-526F701D056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4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827088" y="1196975"/>
            <a:ext cx="83058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971550" y="1125538"/>
            <a:ext cx="8064500" cy="1081087"/>
          </a:xfr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1550" y="3810000"/>
            <a:ext cx="80645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553200"/>
            <a:ext cx="2133600" cy="1524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52400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52400"/>
          </a:xfr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11C49F1-19C0-447B-8BB3-5C37FB63F2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626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E7463-12B9-4F59-A045-9A883EEB21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610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9925" y="304800"/>
            <a:ext cx="2016125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895975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B54E6-D965-4071-A71E-BA8633E2FC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754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7777163" cy="892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5A5D0-0DC7-4EDB-9FE5-8F9F136168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446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B162C-10C2-4DFE-B37D-80D43CD856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36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D734C-B545-4E34-9CAD-6CB1042E5EB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120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9DC3-3093-48E8-AD03-60440D428E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32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B4310-2554-4E97-BA1B-CBF07D92A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6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4C4AE-AB65-4DEC-B7FE-6B1E92F9A1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14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65BF3-61F6-4412-B804-22036ADF53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698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7E27B-A759-4E34-8488-01FC446FC6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086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2123F-03F0-4D00-B408-5F39B6D5EE6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315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1027" name="Picture 34" descr="psh3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971550" y="304800"/>
            <a:ext cx="77771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单击此处编辑母版标题样式</a:t>
            </a:r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371600"/>
            <a:ext cx="80645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单击此处编辑母版文本样式</a:t>
            </a:r>
          </a:p>
          <a:p>
            <a:pPr lvl="1"/>
            <a:r>
              <a:rPr lang="ko-KR" altLang="en-US"/>
              <a:t>第二级</a:t>
            </a:r>
          </a:p>
          <a:p>
            <a:pPr lvl="2"/>
            <a:r>
              <a:rPr lang="ko-KR" altLang="en-US"/>
              <a:t>第三级</a:t>
            </a:r>
          </a:p>
          <a:p>
            <a:pPr lvl="3"/>
            <a:r>
              <a:rPr lang="ko-KR" altLang="en-US"/>
              <a:t>第四级</a:t>
            </a:r>
          </a:p>
          <a:p>
            <a:pPr lvl="4"/>
            <a:r>
              <a:rPr lang="ko-KR" altLang="en-US"/>
              <a:t>第五级</a:t>
            </a:r>
          </a:p>
        </p:txBody>
      </p:sp>
      <p:sp>
        <p:nvSpPr>
          <p:cNvPr id="12311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ea typeface="굴림" pitchFamily="34" charset="-127"/>
              </a:defRPr>
            </a:lvl1pPr>
          </a:lstStyle>
          <a:p>
            <a:pPr>
              <a:defRPr/>
            </a:pPr>
            <a:fld id="{7AD87CE8-E609-461C-9B01-1F42B09259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굴림"/>
                <a:cs typeface="굴림"/>
              </a:rPr>
              <a:t>Operating System</a:t>
            </a:r>
            <a:endParaRPr lang="ko-KR" altLang="en-US">
              <a:ea typeface="굴림"/>
              <a:cs typeface="굴림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9500" y="2420938"/>
            <a:ext cx="7885113" cy="4248150"/>
          </a:xfrm>
        </p:spPr>
        <p:txBody>
          <a:bodyPr/>
          <a:lstStyle/>
          <a:p>
            <a:pPr eaLnBrk="1" hangingPunct="1"/>
            <a:r>
              <a:rPr lang="en-US" altLang="zh-CN" sz="4000" i="0">
                <a:latin typeface="Arial" panose="020B0604020202020204" pitchFamily="34" charset="0"/>
                <a:ea typeface="굴림"/>
                <a:cs typeface="굴림"/>
              </a:rPr>
              <a:t>Chapter 6 +: How System</a:t>
            </a:r>
          </a:p>
          <a:p>
            <a:pPr eaLnBrk="1" hangingPunct="1"/>
            <a:r>
              <a:rPr lang="en-US" altLang="zh-CN" sz="4000" i="0">
                <a:latin typeface="Arial" panose="020B0604020202020204" pitchFamily="34" charset="0"/>
                <a:ea typeface="굴림"/>
                <a:cs typeface="굴림"/>
              </a:rPr>
              <a:t>Boots and Works</a:t>
            </a:r>
            <a:endParaRPr lang="zh-CN" altLang="en-US" sz="4000" i="0">
              <a:latin typeface="Arial" panose="020B0604020202020204" pitchFamily="34" charset="0"/>
              <a:ea typeface="굴림"/>
              <a:cs typeface="굴림"/>
            </a:endParaRPr>
          </a:p>
          <a:p>
            <a:pPr eaLnBrk="1" hangingPunct="1"/>
            <a:endParaRPr lang="zh-CN" altLang="en-US" sz="4000">
              <a:latin typeface="Arial" panose="020B0604020202020204" pitchFamily="34" charset="0"/>
              <a:ea typeface="굴림"/>
              <a:cs typeface="굴림"/>
            </a:endParaRPr>
          </a:p>
          <a:p>
            <a:pPr eaLnBrk="1" hangingPunct="1"/>
            <a:r>
              <a:rPr lang="zh-CN" altLang="en-US" i="0">
                <a:latin typeface="Arial" panose="020B0604020202020204" pitchFamily="34" charset="0"/>
                <a:ea typeface="굴림"/>
                <a:cs typeface="굴림"/>
              </a:rPr>
              <a:t>宫晓利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굴림"/>
                <a:cs typeface="굴림"/>
              </a:rPr>
              <a:t>Department of Computer Science, NanKai University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굴림"/>
                <a:cs typeface="굴림"/>
              </a:rPr>
              <a:t>Email: gongxiaoli@nankai.edu.cn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如何获得物理内存分布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循环探测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BIOS</a:t>
            </a:r>
            <a:r>
              <a:rPr lang="zh-CN" altLang="en-US" dirty="0"/>
              <a:t>调用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5D053-CEF5-5750-30A9-229D26E2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1C93F-0EE5-3F58-E03B-CA19EB8F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DD7CE-227D-54A0-0266-9591B49C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138436"/>
            <a:ext cx="5251096" cy="45811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971550" y="609695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www.uruk.org</a:t>
            </a:r>
            <a:r>
              <a:rPr lang="en-US" altLang="zh-CN" dirty="0"/>
              <a:t>/</a:t>
            </a:r>
            <a:r>
              <a:rPr lang="en-US" altLang="zh-CN" dirty="0" err="1"/>
              <a:t>orig</a:t>
            </a:r>
            <a:r>
              <a:rPr lang="en-US" altLang="zh-CN" dirty="0"/>
              <a:t>-grub/</a:t>
            </a:r>
            <a:r>
              <a:rPr lang="en-US" altLang="zh-CN" dirty="0" err="1"/>
              <a:t>mem64mb.html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43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获得物理内存分布后</a:t>
            </a:r>
            <a:r>
              <a:rPr lang="en-US" altLang="zh-CN" dirty="0"/>
              <a:t>OS</a:t>
            </a:r>
            <a:r>
              <a:rPr lang="zh-CN" altLang="en-US" dirty="0"/>
              <a:t>如何使用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page_init</a:t>
            </a:r>
            <a:r>
              <a:rPr lang="zh-CN" altLang="en-US" dirty="0"/>
              <a:t>时将这些数据纳入管理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5D053-CEF5-5750-30A9-229D26E2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1C93F-0EE5-3F58-E03B-CA19EB8F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971550" y="609695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www.uruk.org</a:t>
            </a:r>
            <a:r>
              <a:rPr lang="en-US" altLang="zh-CN" dirty="0"/>
              <a:t>/</a:t>
            </a:r>
            <a:r>
              <a:rPr lang="en-US" altLang="zh-CN" dirty="0" err="1"/>
              <a:t>orig</a:t>
            </a:r>
            <a:r>
              <a:rPr lang="en-US" altLang="zh-CN" dirty="0"/>
              <a:t>-grub/</a:t>
            </a:r>
            <a:r>
              <a:rPr lang="en-US" altLang="zh-CN" dirty="0" err="1"/>
              <a:t>mem64mb.html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285828-E9D8-6F89-763D-D5A87B6A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27032"/>
            <a:ext cx="5832648" cy="41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3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BD6A2-C33B-D7A8-F757-8B847EEB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另人抓狂的</a:t>
            </a:r>
            <a:r>
              <a:rPr lang="en-US" altLang="zh-CN" dirty="0"/>
              <a:t>80386</a:t>
            </a:r>
            <a:br>
              <a:rPr lang="en-US" altLang="zh-CN" dirty="0"/>
            </a:br>
            <a:r>
              <a:rPr lang="zh-CN" altLang="en-US" dirty="0"/>
              <a:t>实模式、保护模式、段机制、页机制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581FE-D34A-7ED7-2739-381F5DA8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启动在实模式</a:t>
            </a:r>
            <a:endParaRPr lang="en-US" altLang="zh-CN" dirty="0"/>
          </a:p>
          <a:p>
            <a:r>
              <a:rPr lang="zh-CN" altLang="en-US" dirty="0"/>
              <a:t>手动开启保护模式</a:t>
            </a:r>
            <a:endParaRPr lang="en-US" altLang="zh-CN" dirty="0"/>
          </a:p>
          <a:p>
            <a:pPr lvl="1"/>
            <a:r>
              <a:rPr lang="zh-CN" altLang="en-US" dirty="0"/>
              <a:t>保护模式自带段机制</a:t>
            </a:r>
            <a:endParaRPr lang="en-US" altLang="zh-CN" dirty="0"/>
          </a:p>
          <a:p>
            <a:pPr lvl="1"/>
            <a:r>
              <a:rPr lang="zh-CN" altLang="en-US" dirty="0"/>
              <a:t>虽然没用，但是无法关闭</a:t>
            </a:r>
            <a:endParaRPr lang="en-US" altLang="zh-CN" dirty="0"/>
          </a:p>
          <a:p>
            <a:r>
              <a:rPr lang="zh-CN" altLang="en-US" dirty="0"/>
              <a:t>手动开启页机制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B523C-D797-A619-FBBE-84B47ACF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E29698-D88C-7A61-27E0-17D148E9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65A37-AFEF-A839-76B0-7631C4AF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9592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zh-CN" altLang="en-US" dirty="0"/>
              <a:t>中的地址转换过程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实地址模式</a:t>
            </a:r>
            <a:endParaRPr lang="en-US" altLang="zh-CN" dirty="0"/>
          </a:p>
          <a:p>
            <a:pPr lvl="1"/>
            <a:r>
              <a:rPr lang="zh-CN" altLang="en-US" dirty="0"/>
              <a:t>上电</a:t>
            </a:r>
            <a:r>
              <a:rPr lang="en-US" altLang="zh-CN" dirty="0"/>
              <a:t>----</a:t>
            </a:r>
            <a:r>
              <a:rPr lang="en-US" altLang="zh-CN" dirty="0">
                <a:sym typeface="Wingdings" panose="05000000000000000000" pitchFamily="2" charset="2"/>
              </a:rPr>
              <a:t>boot/bootasm.S:107</a:t>
            </a:r>
          </a:p>
          <a:p>
            <a:pPr lvl="1"/>
            <a:r>
              <a:rPr lang="zh-CN" altLang="en-US" dirty="0"/>
              <a:t>在执行</a:t>
            </a:r>
            <a:r>
              <a:rPr lang="en-US" altLang="zh-CN" dirty="0" err="1"/>
              <a:t>lgdt</a:t>
            </a:r>
            <a:r>
              <a:rPr lang="zh-CN" altLang="en-US" dirty="0"/>
              <a:t>之前，系统都在实地址模式，也就是说，程序员看到的地址，和</a:t>
            </a:r>
            <a:r>
              <a:rPr lang="en-US" altLang="zh-CN" dirty="0"/>
              <a:t>CPU</a:t>
            </a:r>
            <a:r>
              <a:rPr lang="zh-CN" altLang="en-US" dirty="0"/>
              <a:t>中使用的地址，以及物理内存收到的地址，是完全相同的</a:t>
            </a:r>
            <a:endParaRPr lang="en-US" altLang="zh-CN" dirty="0"/>
          </a:p>
          <a:p>
            <a:r>
              <a:rPr lang="zh-CN" altLang="en-US" dirty="0"/>
              <a:t>启用保护模式</a:t>
            </a:r>
            <a:endParaRPr lang="en-US" altLang="zh-CN" dirty="0"/>
          </a:p>
          <a:p>
            <a:pPr lvl="1"/>
            <a:r>
              <a:rPr lang="en-US" altLang="zh-CN" dirty="0"/>
              <a:t>CR0</a:t>
            </a:r>
            <a:r>
              <a:rPr lang="zh-CN" altLang="en-US" dirty="0"/>
              <a:t>的最低位置</a:t>
            </a:r>
            <a:r>
              <a:rPr lang="en-US" altLang="zh-CN" dirty="0"/>
              <a:t>1</a:t>
            </a:r>
            <a:r>
              <a:rPr lang="zh-CN" altLang="en-US" dirty="0"/>
              <a:t>，使得系统开启保护模式，此时段机制被默认启用，因此需要在此之前设置好</a:t>
            </a:r>
            <a:r>
              <a:rPr lang="en-US" altLang="zh-CN" dirty="0" err="1"/>
              <a:t>gdt</a:t>
            </a:r>
            <a:r>
              <a:rPr lang="zh-CN" altLang="en-US" dirty="0"/>
              <a:t>表</a:t>
            </a:r>
          </a:p>
        </p:txBody>
      </p:sp>
    </p:spTree>
    <p:extLst>
      <p:ext uri="{BB962C8B-B14F-4D97-AF65-F5344CB8AC3E}">
        <p14:creationId xmlns:p14="http://schemas.microsoft.com/office/powerpoint/2010/main" val="234257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180" y="1039137"/>
            <a:ext cx="6581101" cy="496161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55536" y="2670148"/>
            <a:ext cx="2701456" cy="11748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700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加载的</a:t>
            </a:r>
            <a:r>
              <a:rPr lang="en-US" altLang="zh-CN" dirty="0" err="1"/>
              <a:t>gdt</a:t>
            </a:r>
            <a:r>
              <a:rPr lang="zh-CN" altLang="en-US" dirty="0"/>
              <a:t>表里面有什么？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创建了两个段，分别是从</a:t>
            </a:r>
            <a:r>
              <a:rPr lang="en-US" altLang="zh-CN" dirty="0"/>
              <a:t>0</a:t>
            </a:r>
            <a:r>
              <a:rPr lang="zh-CN" altLang="en-US" dirty="0"/>
              <a:t>开始，到</a:t>
            </a:r>
            <a:r>
              <a:rPr lang="en-US" altLang="zh-CN" dirty="0"/>
              <a:t>0xFFFFFFFF</a:t>
            </a:r>
            <a:r>
              <a:rPr lang="zh-CN" altLang="en-US" dirty="0"/>
              <a:t>结束</a:t>
            </a:r>
            <a:endParaRPr lang="en-US" altLang="zh-CN" dirty="0"/>
          </a:p>
          <a:p>
            <a:r>
              <a:rPr lang="zh-CN" altLang="en-US" dirty="0"/>
              <a:t>没有地址转换</a:t>
            </a:r>
            <a:endParaRPr lang="en-US" altLang="zh-CN" dirty="0"/>
          </a:p>
          <a:p>
            <a:r>
              <a:rPr lang="zh-CN" altLang="en-US" dirty="0"/>
              <a:t>没有权限限制</a:t>
            </a:r>
            <a:endParaRPr lang="en-US" altLang="zh-CN" dirty="0"/>
          </a:p>
          <a:p>
            <a:r>
              <a:rPr lang="zh-CN" altLang="en-US" dirty="0"/>
              <a:t>此时的访存模式</a:t>
            </a:r>
            <a:endParaRPr lang="en-US" altLang="zh-CN" dirty="0"/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CS:IP</a:t>
            </a:r>
          </a:p>
          <a:p>
            <a:pPr lvl="1"/>
            <a:r>
              <a:rPr lang="en-US" altLang="zh-CN" dirty="0"/>
              <a:t>CS</a:t>
            </a:r>
            <a:r>
              <a:rPr lang="zh-CN" altLang="en-US" dirty="0"/>
              <a:t>用于选择子选一个段</a:t>
            </a:r>
            <a:endParaRPr lang="en-US" altLang="zh-CN" dirty="0"/>
          </a:p>
          <a:p>
            <a:pPr lvl="1"/>
            <a:r>
              <a:rPr lang="zh-CN" altLang="en-US" dirty="0"/>
              <a:t>访存时，段基</a:t>
            </a:r>
            <a:r>
              <a:rPr lang="en-US" altLang="zh-CN" dirty="0"/>
              <a:t>+IP&lt;limit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71" y="980728"/>
            <a:ext cx="4822217" cy="33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8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2023269"/>
            <a:ext cx="2359173" cy="3466704"/>
          </a:xfrm>
        </p:spPr>
        <p:txBody>
          <a:bodyPr/>
          <a:lstStyle/>
          <a:p>
            <a:r>
              <a:rPr lang="zh-CN" altLang="en-US" dirty="0"/>
              <a:t>内核被读到了</a:t>
            </a:r>
            <a:r>
              <a:rPr lang="en-US" altLang="zh-CN" dirty="0">
                <a:solidFill>
                  <a:srgbClr val="FF0000"/>
                </a:solidFill>
              </a:rPr>
              <a:t>0x100000</a:t>
            </a:r>
            <a:r>
              <a:rPr lang="zh-CN" altLang="en-US" dirty="0"/>
              <a:t>处并跳转，调用</a:t>
            </a:r>
            <a:r>
              <a:rPr lang="en-US" altLang="zh-CN" dirty="0" err="1"/>
              <a:t>kernel_entry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1131094"/>
            <a:ext cx="6234113" cy="47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0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一点链接器的细节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052736"/>
            <a:ext cx="4185738" cy="56886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告诉编译链接器，程序将会出现在哪个地址上</a:t>
            </a:r>
            <a:r>
              <a:rPr lang="en-US" altLang="zh-CN" dirty="0"/>
              <a:t>(</a:t>
            </a:r>
            <a:r>
              <a:rPr lang="en-US" altLang="zh-CN" dirty="0" err="1"/>
              <a:t>0xC0100000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正是因为这个值，加上</a:t>
            </a:r>
            <a:r>
              <a:rPr lang="en-US" altLang="zh-CN" dirty="0" err="1"/>
              <a:t>0xFFFFFF</a:t>
            </a:r>
            <a:r>
              <a:rPr lang="zh-CN" altLang="en-US" dirty="0"/>
              <a:t>，决定了内核在</a:t>
            </a:r>
            <a:r>
              <a:rPr lang="en-US" altLang="zh-CN" dirty="0" err="1"/>
              <a:t>0x100000</a:t>
            </a:r>
            <a:r>
              <a:rPr lang="zh-CN" altLang="en-US" dirty="0"/>
              <a:t>这个位置</a:t>
            </a:r>
            <a:endParaRPr lang="en-US" altLang="zh-CN" dirty="0"/>
          </a:p>
          <a:p>
            <a:r>
              <a:rPr lang="zh-CN" altLang="en-US" dirty="0"/>
              <a:t>编译出的所有的变量，都会沿着此地址向后排步</a:t>
            </a:r>
            <a:endParaRPr lang="en-US" altLang="zh-CN" dirty="0"/>
          </a:p>
          <a:p>
            <a:r>
              <a:rPr lang="zh-CN" altLang="en-US" dirty="0"/>
              <a:t>例如</a:t>
            </a:r>
            <a:r>
              <a:rPr lang="en-US" altLang="zh-CN" dirty="0"/>
              <a:t>: </a:t>
            </a:r>
            <a:r>
              <a:rPr lang="en-US" altLang="zh-CN" dirty="0" err="1"/>
              <a:t>int</a:t>
            </a:r>
            <a:r>
              <a:rPr lang="en-US" altLang="zh-CN" dirty="0"/>
              <a:t> temp=5; </a:t>
            </a:r>
            <a:r>
              <a:rPr lang="zh-CN" altLang="en-US" dirty="0"/>
              <a:t>此时</a:t>
            </a:r>
            <a:r>
              <a:rPr lang="en-US" altLang="zh-CN" dirty="0"/>
              <a:t>&amp;temp</a:t>
            </a:r>
            <a:r>
              <a:rPr lang="zh-CN" altLang="en-US" dirty="0"/>
              <a:t>会是一个</a:t>
            </a:r>
            <a:r>
              <a:rPr lang="en-US" altLang="zh-CN" dirty="0"/>
              <a:t>0xC0100000</a:t>
            </a:r>
            <a:r>
              <a:rPr lang="zh-CN" altLang="en-US" dirty="0"/>
              <a:t>以后的地址</a:t>
            </a:r>
            <a:endParaRPr lang="en-US" altLang="zh-CN" dirty="0"/>
          </a:p>
          <a:p>
            <a:r>
              <a:rPr lang="zh-CN" altLang="en-US" dirty="0"/>
              <a:t>也就是说，程序员眼中，自己是处于</a:t>
            </a:r>
            <a:r>
              <a:rPr lang="en-US" altLang="zh-CN" dirty="0"/>
              <a:t>0xC0100000</a:t>
            </a:r>
            <a:r>
              <a:rPr lang="zh-CN" altLang="en-US" dirty="0"/>
              <a:t>的区域中的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42" y="1628800"/>
            <a:ext cx="4394358" cy="3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但是事实并非如此。。。。。。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call </a:t>
            </a:r>
            <a:r>
              <a:rPr lang="en-US" altLang="zh-CN" dirty="0" err="1"/>
              <a:t>kern_init</a:t>
            </a:r>
            <a:r>
              <a:rPr lang="zh-CN" altLang="en-US" dirty="0"/>
              <a:t>这句调用时，希望</a:t>
            </a:r>
            <a:r>
              <a:rPr lang="en-US" altLang="zh-CN" dirty="0"/>
              <a:t>PC</a:t>
            </a:r>
            <a:r>
              <a:rPr lang="zh-CN" altLang="en-US" dirty="0"/>
              <a:t>跳转到</a:t>
            </a:r>
            <a:r>
              <a:rPr lang="en-US" altLang="zh-CN" dirty="0" err="1"/>
              <a:t>kern_init</a:t>
            </a:r>
            <a:r>
              <a:rPr lang="zh-CN" altLang="en-US" dirty="0"/>
              <a:t>的符号对应的地址</a:t>
            </a:r>
            <a:endParaRPr lang="en-US" altLang="zh-CN" dirty="0"/>
          </a:p>
          <a:p>
            <a:r>
              <a:rPr lang="en-US" altLang="zh-CN" dirty="0" err="1"/>
              <a:t>kern_init</a:t>
            </a:r>
            <a:r>
              <a:rPr lang="zh-CN" altLang="en-US" dirty="0"/>
              <a:t>这个符号的值是</a:t>
            </a:r>
            <a:r>
              <a:rPr lang="en-US" altLang="zh-CN" dirty="0"/>
              <a:t>0xC010XXXXXX</a:t>
            </a:r>
            <a:r>
              <a:rPr lang="zh-CN" altLang="en-US" dirty="0"/>
              <a:t>（这个符号的值是在编译链接时确定的）</a:t>
            </a:r>
            <a:endParaRPr lang="en-US" altLang="zh-CN" dirty="0"/>
          </a:p>
          <a:p>
            <a:r>
              <a:rPr lang="zh-CN" altLang="en-US" dirty="0"/>
              <a:t>物理上，现在</a:t>
            </a:r>
            <a:r>
              <a:rPr lang="en-US" altLang="zh-CN" dirty="0" err="1"/>
              <a:t>kern_init</a:t>
            </a:r>
            <a:r>
              <a:rPr lang="zh-CN" altLang="en-US" dirty="0"/>
              <a:t>这一段二进制代码被加载到了</a:t>
            </a:r>
            <a:r>
              <a:rPr lang="en-US" altLang="zh-CN" dirty="0"/>
              <a:t>0x0010XXXX</a:t>
            </a:r>
          </a:p>
          <a:p>
            <a:r>
              <a:rPr lang="zh-CN" altLang="en-US" dirty="0"/>
              <a:t>如何实现这个偏移？</a:t>
            </a:r>
          </a:p>
        </p:txBody>
      </p:sp>
    </p:spTree>
    <p:extLst>
      <p:ext uri="{BB962C8B-B14F-4D97-AF65-F5344CB8AC3E}">
        <p14:creationId xmlns:p14="http://schemas.microsoft.com/office/powerpoint/2010/main" val="2367318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手动偏移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839" y="1357993"/>
            <a:ext cx="6158168" cy="464275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699657" y="1924050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432956" y="3094263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94329-FC8F-E1BE-5CFF-7A7C46B1019C}"/>
              </a:ext>
            </a:extLst>
          </p:cNvPr>
          <p:cNvSpPr txBox="1">
            <a:spLocks/>
          </p:cNvSpPr>
          <p:nvPr/>
        </p:nvSpPr>
        <p:spPr bwMode="auto">
          <a:xfrm>
            <a:off x="539552" y="980728"/>
            <a:ext cx="2325287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/>
              <a:t>程序中的</a:t>
            </a:r>
            <a:r>
              <a:rPr lang="en-US" altLang="zh-CN" kern="0" dirty="0"/>
              <a:t>__</a:t>
            </a:r>
            <a:r>
              <a:rPr lang="en-US" altLang="zh-CN" kern="0" dirty="0" err="1"/>
              <a:t>gdtdesc</a:t>
            </a:r>
            <a:r>
              <a:rPr lang="zh-CN" altLang="en-US" kern="0" dirty="0"/>
              <a:t>是一个</a:t>
            </a:r>
            <a:r>
              <a:rPr lang="en-US" altLang="zh-CN" kern="0" dirty="0"/>
              <a:t>kernel</a:t>
            </a:r>
            <a:r>
              <a:rPr lang="zh-CN" altLang="en-US" kern="0" dirty="0"/>
              <a:t>源代码中的变量，它会被链接器放在</a:t>
            </a:r>
            <a:r>
              <a:rPr lang="en-US" altLang="zh-CN" kern="0" dirty="0" err="1"/>
              <a:t>0xC010XXXX</a:t>
            </a:r>
            <a:r>
              <a:rPr lang="zh-CN" altLang="en-US" kern="0" dirty="0"/>
              <a:t>的位置上，但它已经被读到了</a:t>
            </a:r>
            <a:r>
              <a:rPr lang="en-US" altLang="zh-CN" kern="0" dirty="0" err="1"/>
              <a:t>0x0010xxxx</a:t>
            </a:r>
            <a:r>
              <a:rPr lang="zh-CN" altLang="en-US" kern="0" dirty="0"/>
              <a:t>的位置上</a:t>
            </a:r>
            <a:endParaRPr lang="en-US" altLang="zh-CN" kern="0" dirty="0"/>
          </a:p>
          <a:p>
            <a:r>
              <a:rPr lang="zh-CN" altLang="en-US" kern="0" dirty="0"/>
              <a:t>为了</a:t>
            </a:r>
            <a:r>
              <a:rPr lang="en-US" altLang="zh-CN" kern="0" dirty="0" err="1"/>
              <a:t>ldgt</a:t>
            </a:r>
            <a:r>
              <a:rPr lang="zh-CN" altLang="en-US" kern="0" dirty="0"/>
              <a:t>指令在执行时能够准备的找到它，必须把它手动的减掉</a:t>
            </a:r>
            <a:r>
              <a:rPr lang="en-US" altLang="zh-CN" kern="0" dirty="0" err="1"/>
              <a:t>0xc0000000</a:t>
            </a:r>
            <a:endParaRPr lang="en-US" altLang="zh-CN" kern="0" dirty="0"/>
          </a:p>
          <a:p>
            <a:r>
              <a:rPr lang="zh-CN" altLang="en-US" kern="0" dirty="0"/>
              <a:t>此时段机制仍然在发挥着作用，只是段基地址是</a:t>
            </a:r>
            <a:r>
              <a:rPr lang="en-US" altLang="zh-CN" kern="0" dirty="0" err="1"/>
              <a:t>0x00000000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9864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98DC8-07BE-7EB9-48F7-4F96CF94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操作系统学到现在，你脑子里除了段子到底留下了什么？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9487A2-7D34-F83A-FA31-0C4E67DE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6AA515-7D58-BDB2-8C26-06A78E86D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502479-8627-9D25-FF12-5CEC673C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ABEDD3-D9CB-3EA2-5F27-9A61028157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788690"/>
            <a:ext cx="4016573" cy="40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111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自动偏移：</a:t>
            </a:r>
            <a:r>
              <a:rPr lang="en-US" altLang="zh-CN" dirty="0"/>
              <a:t>__</a:t>
            </a:r>
            <a:r>
              <a:rPr lang="en-US" altLang="zh-CN" dirty="0" err="1"/>
              <a:t>gdtdesc</a:t>
            </a:r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段模式访存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/>
              <a:t>:</a:t>
            </a:r>
            <a:r>
              <a:rPr lang="zh-CN" altLang="en-US" dirty="0"/>
              <a:t>偏移量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段描述符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段基地址值 </a:t>
            </a:r>
            <a:r>
              <a:rPr lang="en-US" altLang="zh-CN" dirty="0">
                <a:sym typeface="Wingdings" panose="05000000000000000000" pitchFamily="2" charset="2"/>
              </a:rPr>
              <a:t>+ </a:t>
            </a:r>
            <a:r>
              <a:rPr lang="zh-CN" altLang="en-US" dirty="0">
                <a:sym typeface="Wingdings" panose="05000000000000000000" pitchFamily="2" charset="2"/>
              </a:rPr>
              <a:t>偏移量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段基地址</a:t>
            </a:r>
            <a:r>
              <a:rPr lang="en-US" altLang="zh-CN" dirty="0"/>
              <a:t>=-0xC0000000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43" y="3733174"/>
            <a:ext cx="5798514" cy="226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8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准备开启页机制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782" y="1055055"/>
            <a:ext cx="7840436" cy="3263504"/>
          </a:xfrm>
        </p:spPr>
        <p:txBody>
          <a:bodyPr/>
          <a:lstStyle/>
          <a:p>
            <a:r>
              <a:rPr lang="zh-CN" altLang="en-US" dirty="0"/>
              <a:t>扫描得到</a:t>
            </a:r>
            <a:r>
              <a:rPr lang="en-US" altLang="zh-CN" dirty="0"/>
              <a:t>pages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存在现有操作系统的数据和指令已占用的内存区的后面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变量标识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变量在编译时确定下来</a:t>
            </a:r>
            <a:endParaRPr lang="en-US" altLang="zh-CN" dirty="0"/>
          </a:p>
          <a:p>
            <a:r>
              <a:rPr lang="zh-CN" altLang="en-US" dirty="0"/>
              <a:t>把未被使用的页（不存</a:t>
            </a:r>
            <a:r>
              <a:rPr lang="en-US" altLang="zh-CN" dirty="0"/>
              <a:t>kernel</a:t>
            </a:r>
            <a:r>
              <a:rPr lang="zh-CN" altLang="en-US" dirty="0"/>
              <a:t>，也不存</a:t>
            </a:r>
            <a:r>
              <a:rPr lang="en-US" altLang="zh-CN" dirty="0"/>
              <a:t>pages)</a:t>
            </a:r>
            <a:r>
              <a:rPr lang="zh-CN" altLang="en-US" dirty="0"/>
              <a:t>的，投入</a:t>
            </a:r>
            <a:r>
              <a:rPr lang="en-US" altLang="zh-CN" dirty="0" err="1"/>
              <a:t>free_list</a:t>
            </a:r>
            <a:r>
              <a:rPr lang="zh-CN" altLang="en-US" dirty="0"/>
              <a:t>中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89369"/>
            <a:ext cx="7783286" cy="2128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AF4025-EE8B-BDBD-1106-F01BCA2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0" y="476672"/>
            <a:ext cx="4374508" cy="36909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416A54-8209-D313-C748-03CDC94B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92" y="476672"/>
            <a:ext cx="5212212" cy="37673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889265-6A08-E069-F529-87257FDA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476" y="969084"/>
            <a:ext cx="6732240" cy="48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启动段的页表准备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45" y="2236439"/>
            <a:ext cx="7886700" cy="25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启动段的页表准备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2276872"/>
            <a:ext cx="2526275" cy="3263504"/>
          </a:xfrm>
        </p:spPr>
        <p:txBody>
          <a:bodyPr/>
          <a:lstStyle/>
          <a:p>
            <a:r>
              <a:rPr lang="zh-CN" altLang="en-US" dirty="0"/>
              <a:t>加入一个</a:t>
            </a:r>
            <a:r>
              <a:rPr lang="en-US" altLang="zh-CN" dirty="0"/>
              <a:t>VPT</a:t>
            </a:r>
          </a:p>
          <a:p>
            <a:r>
              <a:rPr lang="zh-CN" altLang="en-US" dirty="0"/>
              <a:t>临时打开</a:t>
            </a:r>
            <a:r>
              <a:rPr lang="en-US" altLang="zh-CN" dirty="0"/>
              <a:t>0-4M</a:t>
            </a:r>
            <a:r>
              <a:rPr lang="zh-CN" altLang="en-US" dirty="0"/>
              <a:t>的映射</a:t>
            </a:r>
            <a:endParaRPr lang="en-US" altLang="zh-CN" dirty="0"/>
          </a:p>
          <a:p>
            <a:pPr lvl="1"/>
            <a:r>
              <a:rPr lang="zh-CN" altLang="en-US" dirty="0"/>
              <a:t>是为了编程方便吗？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27" y="1628180"/>
            <a:ext cx="5963873" cy="42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83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段机制仅用于管理权限，没有发挥地址变换的作用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20058"/>
            <a:ext cx="6104165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47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zh-CN" altLang="en-US" dirty="0"/>
              <a:t>中的限制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用户权限是怎么实现的？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可以支持的寻址空间有多大？为什么？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5917237" cy="1159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243387"/>
            <a:ext cx="6043613" cy="12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2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系统上电时发生了什么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操作系统接管运行，为进程准备环境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获得物理内存分布，建立地址映射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管理中断，设置响应函数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获得连接的设备列表，并将其初始化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加载设备管理、加载文件系统、加载网络</a:t>
            </a:r>
            <a:r>
              <a:rPr lang="en-US" altLang="zh-CN" dirty="0">
                <a:ea typeface="宋体" panose="02010600030101010101" pitchFamily="2" charset="-122"/>
              </a:rPr>
              <a:t>……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创建第一个进程（来自硬盘上的应用程序）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Init</a:t>
            </a:r>
            <a:r>
              <a:rPr lang="zh-CN" altLang="en-US" dirty="0">
                <a:ea typeface="宋体" panose="02010600030101010101" pitchFamily="2" charset="-122"/>
              </a:rPr>
              <a:t>进程创建用户交互进程</a:t>
            </a:r>
            <a:r>
              <a:rPr lang="en-US" altLang="zh-CN" dirty="0">
                <a:ea typeface="宋体" panose="02010600030101010101" pitchFamily="2" charset="-122"/>
              </a:rPr>
              <a:t>(</a:t>
            </a:r>
            <a:r>
              <a:rPr lang="zh-CN" altLang="en-US" dirty="0">
                <a:ea typeface="宋体" panose="02010600030101010101" pitchFamily="2" charset="-122"/>
              </a:rPr>
              <a:t>对应实验</a:t>
            </a:r>
            <a:r>
              <a:rPr lang="en-US" altLang="zh-CN" dirty="0" err="1">
                <a:ea typeface="宋体" panose="02010600030101010101" pitchFamily="2" charset="-122"/>
              </a:rPr>
              <a:t>lab5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接收命令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图形化交互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回收资源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关机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2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1886AE-F307-4DC2-8629-64B3C260F7C4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793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第一个进程建立时系统的样子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内核空间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各式的中断响应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各式的设备驱动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各式的文件系统（可选）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进程控制表（只有一个进程）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其他资源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用户空间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代码段、数据段各在其对应的位置上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页表负责把这些连续的虚拟地址放到合适的物理地址上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时钟以及其他各式中断驱动系统的运转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02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76F62C-F961-47EB-A182-84342D279876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2725" y="1654175"/>
            <a:ext cx="3455988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OS</a:t>
            </a:r>
            <a:r>
              <a:rPr lang="zh-CN" altLang="en-US" dirty="0"/>
              <a:t>是一个独立运行的实体吗？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24513" y="2308225"/>
            <a:ext cx="311467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进程是一个</a:t>
            </a:r>
            <a:r>
              <a:rPr lang="en-US" altLang="zh-CN" dirty="0"/>
              <a:t>OS</a:t>
            </a:r>
            <a:r>
              <a:rPr lang="zh-CN" altLang="en-US" dirty="0"/>
              <a:t>中必须的吗？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系统启动完成时地址空间布局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12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BF01FF-E5FD-4B31-B414-CCC143FFD46B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28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916238" y="2205038"/>
            <a:ext cx="3527425" cy="11525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1272" name="矩形 9"/>
          <p:cNvSpPr>
            <a:spLocks noChangeArrowheads="1"/>
          </p:cNvSpPr>
          <p:nvPr/>
        </p:nvSpPr>
        <p:spPr bwMode="auto">
          <a:xfrm rot="5400000">
            <a:off x="2919413" y="2209800"/>
            <a:ext cx="1144588" cy="1150937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273" name="文本框 11"/>
          <p:cNvSpPr txBox="1">
            <a:spLocks noChangeArrowheads="1"/>
          </p:cNvSpPr>
          <p:nvPr/>
        </p:nvSpPr>
        <p:spPr bwMode="auto">
          <a:xfrm>
            <a:off x="4437063" y="2555875"/>
            <a:ext cx="1765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Init</a:t>
            </a:r>
            <a:r>
              <a:rPr lang="zh-CN" altLang="en-US"/>
              <a:t>进程的</a:t>
            </a:r>
            <a:endParaRPr lang="en-US" altLang="zh-CN"/>
          </a:p>
          <a:p>
            <a:r>
              <a:rPr lang="zh-CN" altLang="en-US"/>
              <a:t>用户空间</a:t>
            </a:r>
          </a:p>
        </p:txBody>
      </p:sp>
      <p:sp>
        <p:nvSpPr>
          <p:cNvPr id="11274" name="文本框 13"/>
          <p:cNvSpPr txBox="1">
            <a:spLocks noChangeArrowheads="1"/>
          </p:cNvSpPr>
          <p:nvPr/>
        </p:nvSpPr>
        <p:spPr bwMode="auto">
          <a:xfrm>
            <a:off x="3203575" y="2481263"/>
            <a:ext cx="923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11275" name="文本框 14"/>
          <p:cNvSpPr txBox="1">
            <a:spLocks noChangeArrowheads="1"/>
          </p:cNvSpPr>
          <p:nvPr/>
        </p:nvSpPr>
        <p:spPr bwMode="auto">
          <a:xfrm>
            <a:off x="1187450" y="2852738"/>
            <a:ext cx="1584325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中断向量和服务程序</a:t>
            </a:r>
            <a:endParaRPr lang="en-US" altLang="zh-CN"/>
          </a:p>
          <a:p>
            <a:r>
              <a:rPr lang="zh-CN" altLang="en-US"/>
              <a:t>调度器</a:t>
            </a:r>
            <a:endParaRPr lang="en-US" altLang="zh-CN"/>
          </a:p>
          <a:p>
            <a:r>
              <a:rPr lang="zh-CN" altLang="en-US"/>
              <a:t>内存管理服务</a:t>
            </a:r>
            <a:endParaRPr lang="en-US" altLang="zh-CN"/>
          </a:p>
          <a:p>
            <a:r>
              <a:rPr lang="zh-CN" altLang="en-US"/>
              <a:t>堆、栈</a:t>
            </a:r>
            <a:endParaRPr lang="en-US" altLang="zh-CN"/>
          </a:p>
          <a:p>
            <a:r>
              <a:rPr lang="zh-CN" altLang="en-US"/>
              <a:t>设备管理</a:t>
            </a:r>
            <a:r>
              <a:rPr lang="en-US" altLang="zh-CN"/>
              <a:t>*</a:t>
            </a:r>
          </a:p>
          <a:p>
            <a:r>
              <a:rPr lang="zh-CN" altLang="en-US"/>
              <a:t>文件系统</a:t>
            </a:r>
            <a:r>
              <a:rPr lang="en-US" altLang="zh-CN"/>
              <a:t>*</a:t>
            </a:r>
            <a:endParaRPr lang="zh-CN" altLang="en-US"/>
          </a:p>
        </p:txBody>
      </p:sp>
      <p:sp>
        <p:nvSpPr>
          <p:cNvPr id="11276" name="文本框 15"/>
          <p:cNvSpPr txBox="1">
            <a:spLocks noChangeArrowheads="1"/>
          </p:cNvSpPr>
          <p:nvPr/>
        </p:nvSpPr>
        <p:spPr bwMode="auto">
          <a:xfrm>
            <a:off x="6588125" y="2852738"/>
            <a:ext cx="1584325" cy="1477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用户代码</a:t>
            </a:r>
            <a:endParaRPr lang="en-US" altLang="zh-CN"/>
          </a:p>
          <a:p>
            <a:r>
              <a:rPr lang="zh-CN" altLang="en-US"/>
              <a:t>用户数据</a:t>
            </a:r>
            <a:endParaRPr lang="en-US" altLang="zh-CN"/>
          </a:p>
          <a:p>
            <a:r>
              <a:rPr lang="zh-CN" altLang="en-US"/>
              <a:t>堆</a:t>
            </a:r>
            <a:endParaRPr lang="en-US" altLang="zh-CN"/>
          </a:p>
          <a:p>
            <a:r>
              <a:rPr lang="zh-CN" altLang="en-US"/>
              <a:t>栈</a:t>
            </a:r>
            <a:endParaRPr lang="en-US" altLang="zh-CN"/>
          </a:p>
          <a:p>
            <a:r>
              <a:rPr lang="zh-CN" altLang="en-US"/>
              <a:t>共享库的代码</a:t>
            </a:r>
          </a:p>
        </p:txBody>
      </p:sp>
      <p:sp>
        <p:nvSpPr>
          <p:cNvPr id="11277" name="文本框 17"/>
          <p:cNvSpPr txBox="1">
            <a:spLocks noChangeArrowheads="1"/>
          </p:cNvSpPr>
          <p:nvPr/>
        </p:nvSpPr>
        <p:spPr bwMode="auto">
          <a:xfrm>
            <a:off x="3924300" y="3524250"/>
            <a:ext cx="360363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系统调用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FA62B-FABD-BDB0-E267-06A2D12E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系统启动完成时</a:t>
            </a:r>
            <a:r>
              <a:rPr lang="en-US" altLang="zh-CN" dirty="0"/>
              <a:t>OS</a:t>
            </a:r>
            <a:r>
              <a:rPr lang="zh-CN" altLang="en-US" dirty="0"/>
              <a:t>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2BAB5-B4FE-D239-298C-9050F7AD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idt_init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将所有的中断（异常）设置了对应的响应函数</a:t>
            </a:r>
            <a:r>
              <a:rPr lang="en-US" altLang="zh-CN" dirty="0">
                <a:sym typeface="Wingdings" panose="05000000000000000000" pitchFamily="2" charset="2"/>
              </a:rPr>
              <a:t>__</a:t>
            </a:r>
            <a:r>
              <a:rPr lang="en-US" altLang="zh-CN" dirty="0" err="1">
                <a:sym typeface="Wingdings" panose="05000000000000000000" pitchFamily="2" charset="2"/>
              </a:rPr>
              <a:t>alltraps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其中用到的，时钟中断、缺页异常和</a:t>
            </a:r>
            <a:r>
              <a:rPr lang="en-US" altLang="zh-CN" dirty="0" err="1">
                <a:sym typeface="Wingdings" panose="05000000000000000000" pitchFamily="2" charset="2"/>
              </a:rPr>
              <a:t>syscall</a:t>
            </a:r>
            <a:r>
              <a:rPr lang="zh-CN" altLang="en-US" dirty="0">
                <a:sym typeface="Wingdings" panose="05000000000000000000" pitchFamily="2" charset="2"/>
              </a:rPr>
              <a:t>中断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kern_init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 err="1">
                <a:sym typeface="Wingdings" panose="05000000000000000000" pitchFamily="2" charset="2"/>
              </a:rPr>
              <a:t>pmm_init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把所有的未占用的页充入</a:t>
            </a:r>
            <a:r>
              <a:rPr lang="en-US" altLang="zh-CN" dirty="0" err="1">
                <a:sym typeface="Wingdings" panose="05000000000000000000" pitchFamily="2" charset="2"/>
              </a:rPr>
              <a:t>freelist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建立第一张页表</a:t>
            </a:r>
            <a:r>
              <a:rPr lang="en-US" altLang="zh-CN" dirty="0" err="1">
                <a:sym typeface="Wingdings" panose="05000000000000000000" pitchFamily="2" charset="2"/>
              </a:rPr>
              <a:t>boot_cr3</a:t>
            </a:r>
            <a:r>
              <a:rPr lang="zh-CN" altLang="en-US" dirty="0">
                <a:sym typeface="Wingdings" panose="05000000000000000000" pitchFamily="2" charset="2"/>
              </a:rPr>
              <a:t>，其中描述了</a:t>
            </a:r>
            <a:r>
              <a:rPr lang="en-US" altLang="zh-CN" dirty="0">
                <a:sym typeface="Wingdings" panose="05000000000000000000" pitchFamily="2" charset="2"/>
              </a:rPr>
              <a:t>kernel</a:t>
            </a:r>
            <a:r>
              <a:rPr lang="zh-CN" altLang="en-US" dirty="0">
                <a:sym typeface="Wingdings" panose="05000000000000000000" pitchFamily="2" charset="2"/>
              </a:rPr>
              <a:t>代码空间的状态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sched_init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en-US" altLang="zh-CN" dirty="0" err="1">
                <a:sym typeface="Wingdings" panose="05000000000000000000" pitchFamily="2" charset="2"/>
              </a:rPr>
              <a:t>proc_init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准备好调度器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118EEA-F342-9742-9790-508E246B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F6B9BD-B722-8619-AA27-F0E978861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73366-6578-3C9D-0B5A-63CA6294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198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055EA-6323-FC56-1AAA-B857B3EF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让我们换个视角来看操作系统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5D9F4-F366-A1E4-28F7-8C10865B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操作系统是如何上电、加载、开始运行的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lab</a:t>
            </a:r>
            <a:r>
              <a:rPr lang="zh-CN" altLang="en-US" dirty="0"/>
              <a:t>实验对应分析</a:t>
            </a:r>
            <a:endParaRPr lang="en-US" altLang="zh-CN" dirty="0"/>
          </a:p>
          <a:p>
            <a:r>
              <a:rPr lang="zh-CN" altLang="en-US" dirty="0"/>
              <a:t>操作系统是如何运行的？</a:t>
            </a:r>
            <a:endParaRPr lang="en-US" altLang="zh-CN" dirty="0"/>
          </a:p>
          <a:p>
            <a:pPr lvl="1"/>
            <a:r>
              <a:rPr lang="zh-CN" altLang="en-US" dirty="0"/>
              <a:t>很不幸，</a:t>
            </a:r>
            <a:r>
              <a:rPr lang="en-US" altLang="zh-CN" dirty="0" err="1"/>
              <a:t>lab5</a:t>
            </a:r>
            <a:r>
              <a:rPr lang="zh-CN" altLang="en-US" dirty="0"/>
              <a:t>之前体验不到这里了</a:t>
            </a:r>
            <a:endParaRPr lang="en-US" altLang="zh-CN" dirty="0"/>
          </a:p>
          <a:p>
            <a:r>
              <a:rPr lang="zh-CN" altLang="en-US" dirty="0"/>
              <a:t>进程如何从操作系统中获取资源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时间、物理内存、文件（磁盘）和其他设备</a:t>
            </a:r>
            <a:endParaRPr lang="en-US" altLang="zh-CN" dirty="0"/>
          </a:p>
          <a:p>
            <a:r>
              <a:rPr lang="zh-CN" altLang="en-US" dirty="0"/>
              <a:t>进程的资源何时被收回？</a:t>
            </a:r>
            <a:endParaRPr lang="en-US" altLang="zh-CN" dirty="0"/>
          </a:p>
          <a:p>
            <a:r>
              <a:rPr lang="zh-CN" altLang="en-US" dirty="0"/>
              <a:t>关机时发生了什么？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42F7FB-9A6F-8E27-F5E7-DA6D8298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8E6E9B-8F50-CB0B-3634-644B595A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3652E-D38E-30EC-6DC8-0EFFECFC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980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进程的创建和管理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两个重要的系统调用</a:t>
            </a:r>
            <a:r>
              <a:rPr lang="en-US" altLang="zh-CN">
                <a:ea typeface="宋体" panose="02010600030101010101" pitchFamily="2" charset="-122"/>
              </a:rPr>
              <a:t>fork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exec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2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BAA52D-053B-4DA3-B73E-8ED3D8993DBE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765175"/>
            <a:ext cx="6257925" cy="602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0"/>
            <a:ext cx="71135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205038"/>
            <a:ext cx="2411413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C6AFA-1F3A-692C-CCF8-BCDA77EF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第一个进程通过</a:t>
            </a:r>
            <a:r>
              <a:rPr lang="en-US" altLang="zh-CN" dirty="0"/>
              <a:t>exec</a:t>
            </a:r>
            <a:r>
              <a:rPr lang="zh-CN" altLang="en-US" dirty="0"/>
              <a:t>执行</a:t>
            </a:r>
            <a:r>
              <a:rPr lang="en-US" altLang="zh-CN" dirty="0" err="1"/>
              <a:t>init</a:t>
            </a:r>
            <a:r>
              <a:rPr lang="zh-CN" altLang="en-US" dirty="0"/>
              <a:t>得到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2F850-A72B-A710-6BBC-110456196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8947F-5DE0-26B7-1789-EEA5C059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A69F51-E153-457E-066F-A8A49505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21760-C892-E8BD-C25F-0762C6C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45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Exec</a:t>
            </a:r>
            <a:r>
              <a:rPr lang="zh-CN" altLang="en-US">
                <a:ea typeface="宋体" panose="02010600030101010101" pitchFamily="2" charset="-122"/>
              </a:rPr>
              <a:t>时发生了什么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600" dirty="0">
                <a:ea typeface="宋体" panose="02010600030101010101" pitchFamily="2" charset="-122"/>
              </a:rPr>
              <a:t>根据文件路径从文件系统中找到指定的文件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文件目录树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磁盘驱动管理磁臂和扇区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600" dirty="0">
                <a:ea typeface="宋体" panose="02010600030101010101" pitchFamily="2" charset="-122"/>
              </a:rPr>
              <a:t>将文件映射入内存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按照编译器设定的地址建立映射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加载外部依赖（动态链接库）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600" dirty="0">
                <a:ea typeface="宋体" panose="02010600030101010101" pitchFamily="2" charset="-122"/>
              </a:rPr>
              <a:t>程序执行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缺页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加载器获取数据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文件系统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磁盘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分配物理页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修改页表</a:t>
            </a:r>
            <a:r>
              <a:rPr lang="en-US" altLang="zh-CN" sz="2200" dirty="0">
                <a:ea typeface="宋体" panose="02010600030101010101" pitchFamily="2" charset="-122"/>
              </a:rPr>
              <a:t>—</a:t>
            </a:r>
            <a:r>
              <a:rPr lang="zh-CN" altLang="en-US" sz="2200" dirty="0">
                <a:ea typeface="宋体" panose="02010600030101010101" pitchFamily="2" charset="-122"/>
              </a:rPr>
              <a:t>挤压可用内存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执行指令、打开设备、访问驱动等动作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随时可能发生的调度导致运行中断和恢复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被换出的内存在页表中的处理</a:t>
            </a:r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43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ABA3F1-E9F7-4774-91F0-6342A20D8EE8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23728" y="-243304"/>
            <a:ext cx="698376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例：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execl(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n-US" altLang="zh-CN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/app/bin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"-a"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NULL )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1" y="692696"/>
            <a:ext cx="9667875" cy="4886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5" y="429094"/>
            <a:ext cx="8223076" cy="623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对于每一个进程，其合法的可用地址空间由</a:t>
            </a:r>
            <a:r>
              <a:rPr lang="en-US" altLang="zh-CN" dirty="0" err="1"/>
              <a:t>vma</a:t>
            </a:r>
            <a:r>
              <a:rPr lang="zh-CN" altLang="en-US" dirty="0"/>
              <a:t>管理</a:t>
            </a:r>
            <a:endParaRPr lang="en-US" altLang="zh-CN" dirty="0"/>
          </a:p>
          <a:p>
            <a:pPr lvl="1"/>
            <a:r>
              <a:rPr lang="zh-CN" altLang="en-US" dirty="0"/>
              <a:t>编译时创建的代码、数据段并指定了位置，以及对应文件中的位置</a:t>
            </a:r>
            <a:endParaRPr lang="en-US" altLang="zh-CN" dirty="0"/>
          </a:p>
          <a:p>
            <a:pPr lvl="1"/>
            <a:r>
              <a:rPr lang="en-US" altLang="zh-CN" dirty="0"/>
              <a:t>New/malloc</a:t>
            </a:r>
            <a:r>
              <a:rPr lang="zh-CN" altLang="en-US" dirty="0"/>
              <a:t>等库函数</a:t>
            </a:r>
            <a:r>
              <a:rPr lang="en-US" altLang="zh-CN" dirty="0"/>
              <a:t>(</a:t>
            </a:r>
            <a:r>
              <a:rPr lang="zh-CN" altLang="en-US" dirty="0"/>
              <a:t>对应</a:t>
            </a:r>
            <a:r>
              <a:rPr lang="en-US" altLang="zh-CN" dirty="0" err="1"/>
              <a:t>brk</a:t>
            </a:r>
            <a:r>
              <a:rPr lang="zh-CN" altLang="en-US" dirty="0"/>
              <a:t>系统调用）扩展的空间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C9543-C52B-5EE0-2621-0772D8D3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79BAE-15EC-AB84-F796-97B40DF9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2052" name="Picture 4" descr="figure2761">
            <a:extLst>
              <a:ext uri="{FF2B5EF4-FFF2-40B4-BE49-F238E27FC236}">
                <a16:creationId xmlns:a16="http://schemas.microsoft.com/office/drawing/2014/main" id="{BB830A91-4AD2-5E6A-3D0D-DF5AC1F5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73016"/>
            <a:ext cx="4768631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00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对于每一个进程，已分配的物理地址空间由页表管理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C9543-C52B-5EE0-2621-0772D8D3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79BAE-15EC-AB84-F796-97B40DF9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7FC06A-A721-6AD9-73CA-F29A2F8D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12380"/>
            <a:ext cx="5380897" cy="40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4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  <a:r>
              <a:rPr lang="en-US" altLang="zh-CN" dirty="0" err="1"/>
              <a:t>VPT</a:t>
            </a:r>
            <a:r>
              <a:rPr lang="zh-CN" altLang="en-US" dirty="0"/>
              <a:t>的意义是什么？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在遇到缺页，如需增加一页，需要</a:t>
            </a:r>
            <a:r>
              <a:rPr lang="en-US" altLang="zh-CN" dirty="0"/>
              <a:t>CPU</a:t>
            </a:r>
            <a:r>
              <a:rPr lang="zh-CN" altLang="en-US" dirty="0"/>
              <a:t>找到页目录表，再找到页表，再修改其中一项的值</a:t>
            </a:r>
            <a:endParaRPr lang="en-US" altLang="zh-CN" dirty="0"/>
          </a:p>
          <a:p>
            <a:r>
              <a:rPr lang="zh-CN" altLang="en-US" dirty="0"/>
              <a:t>如何找到页目录表？</a:t>
            </a:r>
            <a:r>
              <a:rPr lang="en-US" altLang="zh-CN" dirty="0"/>
              <a:t>CR3</a:t>
            </a:r>
            <a:r>
              <a:rPr lang="zh-CN" altLang="en-US" dirty="0"/>
              <a:t>中是虚拟地址还是物理地址？</a:t>
            </a:r>
            <a:endParaRPr lang="en-US" altLang="zh-CN" dirty="0"/>
          </a:p>
          <a:p>
            <a:r>
              <a:rPr lang="zh-CN" altLang="en-US" dirty="0"/>
              <a:t>页目录表也占用了一页，所以在页表中必然有一项与之对应</a:t>
            </a:r>
            <a:endParaRPr lang="en-US" altLang="zh-CN" dirty="0"/>
          </a:p>
          <a:p>
            <a:r>
              <a:rPr lang="zh-CN" altLang="en-US" dirty="0"/>
              <a:t>页目录表的虚拟地址是什么？映射在哪一页？</a:t>
            </a:r>
            <a:endParaRPr lang="en-US" altLang="zh-CN" dirty="0"/>
          </a:p>
          <a:p>
            <a:r>
              <a:rPr lang="zh-CN" altLang="en-US" dirty="0"/>
              <a:t>强制放在</a:t>
            </a:r>
            <a:r>
              <a:rPr lang="en-US" altLang="zh-CN" dirty="0"/>
              <a:t>VPT(0xFAC00000)</a:t>
            </a:r>
            <a:r>
              <a:rPr lang="zh-CN" altLang="en-US" dirty="0"/>
              <a:t>，找起来方便</a:t>
            </a:r>
          </a:p>
        </p:txBody>
      </p:sp>
    </p:spTree>
    <p:extLst>
      <p:ext uri="{BB962C8B-B14F-4D97-AF65-F5344CB8AC3E}">
        <p14:creationId xmlns:p14="http://schemas.microsoft.com/office/powerpoint/2010/main" val="1999664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进程的创建和管理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两个重要的系统调用</a:t>
            </a:r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exec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负责让进程执行一个特定的程序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由子进程调用，改变其执行的内容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依据二进制文件格式重新建立页表映射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负责创建一个新的进程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由父进程调用，创建一个新的进程为子进程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新的进程与原进程共享所有的资源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页表复用，写时复制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新的进程为就绪态等待调度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33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8CE7DC-CB89-4A75-994B-D130CAF45F69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 </a:t>
            </a:r>
            <a:r>
              <a:rPr lang="zh-CN" altLang="en-US" dirty="0"/>
              <a:t>后，如果不</a:t>
            </a:r>
            <a:r>
              <a:rPr lang="en-US" altLang="zh-CN" dirty="0"/>
              <a:t>exec</a:t>
            </a:r>
            <a:r>
              <a:rPr lang="zh-CN" altLang="en-US" dirty="0"/>
              <a:t>会怎么样？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-36512" y="1340768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2343151" y="1343942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50826" y="1699543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进程</a:t>
            </a:r>
            <a:r>
              <a:rPr lang="en-US" altLang="zh-CN" sz="1800">
                <a:solidFill>
                  <a:schemeClr val="tx1"/>
                </a:solidFill>
              </a:rPr>
              <a:t>A</a:t>
            </a:r>
            <a:r>
              <a:rPr lang="zh-CN" altLang="en-US" sz="180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609851" y="161699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644777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331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331913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61925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908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195513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248443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2771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3059113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3348038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3635375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3924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211638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565150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5940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6227763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651668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68040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7092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7380288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76676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7956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4090484" y="4365103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5494054" y="4365103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3756821" y="3526381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4288385" y="3758156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4819949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3176341" y="3642269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3176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3779838" y="4592116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4067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6025618" y="4596878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923035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803355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2924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endCxn id="22" idx="0"/>
          </p:cNvCxnSpPr>
          <p:nvPr/>
        </p:nvCxnSpPr>
        <p:spPr bwMode="auto">
          <a:xfrm flipH="1">
            <a:off x="2339976" y="4480990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2051844" y="4480990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1475582" y="4476228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4499992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4788024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5076056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622729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709228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7379419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847341" y="1556792"/>
            <a:ext cx="648000" cy="404813"/>
            <a:chOff x="2714612" y="2871791"/>
            <a:chExt cx="648000" cy="40481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" name="TextBox 69"/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TextBox 70"/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433044" y="1628230"/>
            <a:ext cx="662368" cy="593529"/>
            <a:chOff x="3657516" y="2786064"/>
            <a:chExt cx="662368" cy="593529"/>
          </a:xfrm>
        </p:grpSpPr>
        <p:sp>
          <p:nvSpPr>
            <p:cNvPr id="96" name="矩形 95"/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75"/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</a:rPr>
                <a:t>寄存器组</a:t>
              </a:r>
            </a:p>
          </p:txBody>
        </p:sp>
        <p:sp>
          <p:nvSpPr>
            <p:cNvPr id="100" name="TextBox 82"/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itchFamily="2" charset="-122"/>
                  <a:ea typeface="华文琥珀" pitchFamily="2" charset="-122"/>
                </a:rPr>
                <a:t>…</a:t>
              </a:r>
            </a:p>
          </p:txBody>
        </p:sp>
      </p:grpSp>
      <p:cxnSp>
        <p:nvCxnSpPr>
          <p:cNvPr id="82" name="直接箭头连接符 81"/>
          <p:cNvCxnSpPr/>
          <p:nvPr/>
        </p:nvCxnSpPr>
        <p:spPr>
          <a:xfrm>
            <a:off x="5441771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6976487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8063119" y="1699668"/>
            <a:ext cx="397313" cy="73026"/>
            <a:chOff x="4589868" y="2795588"/>
            <a:chExt cx="397313" cy="73026"/>
          </a:xfrm>
        </p:grpSpPr>
        <p:cxnSp>
          <p:nvCxnSpPr>
            <p:cNvPr id="87" name="直接连接符 86"/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168"/>
          <p:cNvSpPr txBox="1"/>
          <p:nvPr/>
        </p:nvSpPr>
        <p:spPr>
          <a:xfrm>
            <a:off x="4088518" y="1614478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</a:rPr>
              <a:t>就绪队列</a:t>
            </a:r>
          </a:p>
        </p:txBody>
      </p:sp>
      <p:cxnSp>
        <p:nvCxnSpPr>
          <p:cNvPr id="107" name="直接箭头连接符 106"/>
          <p:cNvCxnSpPr/>
          <p:nvPr/>
        </p:nvCxnSpPr>
        <p:spPr bwMode="auto">
          <a:xfrm flipH="1">
            <a:off x="4211638" y="2263105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5372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调用后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-36512" y="1340768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2343151" y="1343942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50826" y="1699543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进程</a:t>
            </a:r>
            <a:r>
              <a:rPr lang="en-US" altLang="zh-CN" sz="1800">
                <a:solidFill>
                  <a:schemeClr val="tx1"/>
                </a:solidFill>
              </a:rPr>
              <a:t>A</a:t>
            </a:r>
            <a:r>
              <a:rPr lang="zh-CN" altLang="en-US" sz="180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609851" y="161699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644777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331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331913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61925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908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195513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248443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2771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3059113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3348038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3635375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3924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211638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565150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5940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6227763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651668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68040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7092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7380288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76676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7956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4090484" y="4365103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5494054" y="4365103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3756821" y="3526381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4288385" y="3758156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4819949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3176341" y="3642269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3176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3779838" y="4592116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4067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6025618" y="4596878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923035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803355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2924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stCxn id="15" idx="1"/>
            <a:endCxn id="22" idx="0"/>
          </p:cNvCxnSpPr>
          <p:nvPr/>
        </p:nvCxnSpPr>
        <p:spPr bwMode="auto">
          <a:xfrm flipH="1">
            <a:off x="2339976" y="4480992"/>
            <a:ext cx="304801" cy="964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2051844" y="4480990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1475582" y="4476228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4499992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4788024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5076056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622729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709228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7379419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7" name="直接箭头连接符 106"/>
          <p:cNvCxnSpPr>
            <a:stCxn id="121" idx="2"/>
          </p:cNvCxnSpPr>
          <p:nvPr/>
        </p:nvCxnSpPr>
        <p:spPr bwMode="auto">
          <a:xfrm flipH="1">
            <a:off x="4211638" y="1861719"/>
            <a:ext cx="2408858" cy="171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3944502" y="1196752"/>
            <a:ext cx="4875970" cy="785815"/>
            <a:chOff x="3131840" y="1924047"/>
            <a:chExt cx="4875970" cy="785815"/>
          </a:xfrm>
        </p:grpSpPr>
        <p:grpSp>
          <p:nvGrpSpPr>
            <p:cNvPr id="81" name="组合 80"/>
            <p:cNvGrpSpPr/>
            <p:nvPr/>
          </p:nvGrpSpPr>
          <p:grpSpPr>
            <a:xfrm>
              <a:off x="3890663" y="1924047"/>
              <a:ext cx="648000" cy="404813"/>
              <a:chOff x="2714612" y="2871791"/>
              <a:chExt cx="648000" cy="404813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714612" y="2928940"/>
                <a:ext cx="648000" cy="285334"/>
                <a:chOff x="3571868" y="2538416"/>
                <a:chExt cx="648000" cy="28533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571868" y="2538416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11576A"/>
                    </a:gs>
                    <a:gs pos="0">
                      <a:srgbClr val="0EB1C8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571868" y="2679750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FF9900"/>
                    </a:gs>
                    <a:gs pos="0">
                      <a:srgbClr val="FFCC6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TextBox 69"/>
              <p:cNvSpPr txBox="1"/>
              <p:nvPr/>
            </p:nvSpPr>
            <p:spPr>
              <a:xfrm>
                <a:off x="2776524" y="2871791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chemeClr val="bg1"/>
                    </a:solidFill>
                    <a:latin typeface="+mn-ea"/>
                  </a:rPr>
                  <a:t>head</a:t>
                </a:r>
                <a:endParaRPr lang="zh-CN" altLang="en-US" sz="105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4" name="TextBox 70"/>
              <p:cNvSpPr txBox="1"/>
              <p:nvPr/>
            </p:nvSpPr>
            <p:spPr>
              <a:xfrm>
                <a:off x="2833680" y="3022688"/>
                <a:ext cx="4283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rgbClr val="11576A"/>
                    </a:solidFill>
                    <a:latin typeface="+mn-ea"/>
                  </a:rPr>
                  <a:t>tail</a:t>
                </a:r>
                <a:endParaRPr lang="zh-CN" altLang="en-US" sz="1050" b="1">
                  <a:solidFill>
                    <a:srgbClr val="11576A"/>
                  </a:solidFill>
                  <a:latin typeface="+mn-ea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5476366" y="1995485"/>
              <a:ext cx="662368" cy="593529"/>
              <a:chOff x="3657516" y="2786064"/>
              <a:chExt cx="662368" cy="593529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75"/>
              <p:cNvSpPr txBox="1"/>
              <p:nvPr/>
            </p:nvSpPr>
            <p:spPr>
              <a:xfrm>
                <a:off x="3657516" y="289737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21" name="TextBox 82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013345" y="1995485"/>
              <a:ext cx="651911" cy="593529"/>
              <a:chOff x="3667973" y="2786064"/>
              <a:chExt cx="651911" cy="59352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95"/>
              <p:cNvSpPr txBox="1"/>
              <p:nvPr/>
            </p:nvSpPr>
            <p:spPr>
              <a:xfrm>
                <a:off x="3667973" y="288051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16" name="TextBox 96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>
              <a:off x="4485093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019809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7610497" y="2066923"/>
              <a:ext cx="397313" cy="73026"/>
              <a:chOff x="4589868" y="2795588"/>
              <a:chExt cx="397313" cy="73026"/>
            </a:xfrm>
          </p:grpSpPr>
          <p:cxnSp>
            <p:nvCxnSpPr>
              <p:cNvPr id="108" name="直接连接符 107"/>
              <p:cNvCxnSpPr/>
              <p:nvPr/>
            </p:nvCxnSpPr>
            <p:spPr>
              <a:xfrm flipV="1">
                <a:off x="4589868" y="2795588"/>
                <a:ext cx="358370" cy="0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>
                <a:off x="4921508" y="2813588"/>
                <a:ext cx="36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4879181" y="2836073"/>
                <a:ext cx="108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4895294" y="2867026"/>
                <a:ext cx="72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任意多边形 94"/>
            <p:cNvSpPr/>
            <p:nvPr/>
          </p:nvSpPr>
          <p:spPr>
            <a:xfrm>
              <a:off x="4448175" y="2190750"/>
              <a:ext cx="2543175" cy="519112"/>
            </a:xfrm>
            <a:custGeom>
              <a:avLst/>
              <a:gdLst>
                <a:gd name="connsiteX0" fmla="*/ 0 w 2543175"/>
                <a:gd name="connsiteY0" fmla="*/ 0 h 519112"/>
                <a:gd name="connsiteX1" fmla="*/ 1371600 w 2543175"/>
                <a:gd name="connsiteY1" fmla="*/ 476250 h 519112"/>
                <a:gd name="connsiteX2" fmla="*/ 2543175 w 2543175"/>
                <a:gd name="connsiteY2" fmla="*/ 257175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75" h="519112">
                  <a:moveTo>
                    <a:pt x="0" y="0"/>
                  </a:moveTo>
                  <a:cubicBezTo>
                    <a:pt x="473869" y="216694"/>
                    <a:pt x="947738" y="433388"/>
                    <a:pt x="1371600" y="476250"/>
                  </a:cubicBezTo>
                  <a:cubicBezTo>
                    <a:pt x="1795462" y="519112"/>
                    <a:pt x="2346325" y="296863"/>
                    <a:pt x="2543175" y="257175"/>
                  </a:cubicBezTo>
                </a:path>
              </a:pathLst>
            </a:cu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68"/>
            <p:cNvSpPr txBox="1"/>
            <p:nvPr/>
          </p:nvSpPr>
          <p:spPr>
            <a:xfrm>
              <a:off x="3131840" y="1981733"/>
              <a:ext cx="800219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zh-CN" altLang="en-US" b="1" baseline="-25000" dirty="0">
                  <a:solidFill>
                    <a:srgbClr val="11576A"/>
                  </a:solidFill>
                  <a:latin typeface="+mn-ea"/>
                </a:rPr>
                <a:t>就绪队列</a:t>
              </a:r>
            </a:p>
          </p:txBody>
        </p:sp>
      </p:grpSp>
      <p:sp>
        <p:nvSpPr>
          <p:cNvPr id="127" name="矩形 126"/>
          <p:cNvSpPr>
            <a:spLocks noChangeArrowheads="1"/>
          </p:cNvSpPr>
          <p:nvPr/>
        </p:nvSpPr>
        <p:spPr bwMode="auto">
          <a:xfrm>
            <a:off x="-7987" y="2566095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 rot="5400000">
            <a:off x="2371676" y="2569269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>
            <a:spLocks noChangeArrowheads="1"/>
          </p:cNvSpPr>
          <p:nvPr/>
        </p:nvSpPr>
        <p:spPr bwMode="auto">
          <a:xfrm>
            <a:off x="279351" y="2924870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2638376" y="2842320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cxnSp>
        <p:nvCxnSpPr>
          <p:cNvPr id="12" name="直接箭头连接符 11"/>
          <p:cNvCxnSpPr>
            <a:stCxn id="116" idx="2"/>
          </p:cNvCxnSpPr>
          <p:nvPr/>
        </p:nvCxnSpPr>
        <p:spPr bwMode="auto">
          <a:xfrm flipH="1">
            <a:off x="5297755" y="1861719"/>
            <a:ext cx="2849263" cy="1367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3" name="矩形 152"/>
          <p:cNvSpPr>
            <a:spLocks noChangeArrowheads="1"/>
          </p:cNvSpPr>
          <p:nvPr/>
        </p:nvSpPr>
        <p:spPr bwMode="auto">
          <a:xfrm>
            <a:off x="3652963" y="4077171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" name="矩形 153"/>
          <p:cNvSpPr>
            <a:spLocks noChangeArrowheads="1"/>
          </p:cNvSpPr>
          <p:nvPr/>
        </p:nvSpPr>
        <p:spPr bwMode="auto">
          <a:xfrm>
            <a:off x="5098670" y="4077170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" name="矩形 154"/>
          <p:cNvSpPr>
            <a:spLocks noChangeArrowheads="1"/>
          </p:cNvSpPr>
          <p:nvPr/>
        </p:nvSpPr>
        <p:spPr bwMode="auto">
          <a:xfrm>
            <a:off x="6502240" y="4077170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" name="矩形 155"/>
          <p:cNvSpPr>
            <a:spLocks noChangeArrowheads="1"/>
          </p:cNvSpPr>
          <p:nvPr/>
        </p:nvSpPr>
        <p:spPr bwMode="auto">
          <a:xfrm>
            <a:off x="4765007" y="3238448"/>
            <a:ext cx="117541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7" name="直接箭头连接符 156"/>
          <p:cNvCxnSpPr>
            <a:stCxn id="156" idx="2"/>
            <a:endCxn id="154" idx="0"/>
          </p:cNvCxnSpPr>
          <p:nvPr/>
        </p:nvCxnSpPr>
        <p:spPr bwMode="auto">
          <a:xfrm>
            <a:off x="5352716" y="3470223"/>
            <a:ext cx="277518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直接箭头连接符 157"/>
          <p:cNvCxnSpPr>
            <a:stCxn id="156" idx="3"/>
            <a:endCxn id="155" idx="0"/>
          </p:cNvCxnSpPr>
          <p:nvPr/>
        </p:nvCxnSpPr>
        <p:spPr bwMode="auto">
          <a:xfrm>
            <a:off x="5940425" y="3354336"/>
            <a:ext cx="109337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直接箭头连接符 158"/>
          <p:cNvCxnSpPr>
            <a:stCxn id="156" idx="1"/>
            <a:endCxn id="153" idx="0"/>
          </p:cNvCxnSpPr>
          <p:nvPr/>
        </p:nvCxnSpPr>
        <p:spPr bwMode="auto">
          <a:xfrm flipH="1">
            <a:off x="4184527" y="3354336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直接箭头连接符 159"/>
          <p:cNvCxnSpPr>
            <a:stCxn id="153" idx="2"/>
          </p:cNvCxnSpPr>
          <p:nvPr/>
        </p:nvCxnSpPr>
        <p:spPr bwMode="auto">
          <a:xfrm flipH="1">
            <a:off x="3496470" y="4308946"/>
            <a:ext cx="688057" cy="1116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直接箭头连接符 160"/>
          <p:cNvCxnSpPr/>
          <p:nvPr/>
        </p:nvCxnSpPr>
        <p:spPr bwMode="auto">
          <a:xfrm flipH="1">
            <a:off x="3822913" y="4304183"/>
            <a:ext cx="1468349" cy="11216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直接箭头连接符 161"/>
          <p:cNvCxnSpPr>
            <a:endCxn id="18" idx="0"/>
          </p:cNvCxnSpPr>
          <p:nvPr/>
        </p:nvCxnSpPr>
        <p:spPr bwMode="auto">
          <a:xfrm flipH="1">
            <a:off x="4103688" y="4308944"/>
            <a:ext cx="1512465" cy="1126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直接箭头连接符 162"/>
          <p:cNvCxnSpPr>
            <a:stCxn id="155" idx="2"/>
            <a:endCxn id="63" idx="0"/>
          </p:cNvCxnSpPr>
          <p:nvPr/>
        </p:nvCxnSpPr>
        <p:spPr bwMode="auto">
          <a:xfrm flipH="1">
            <a:off x="6947818" y="4308945"/>
            <a:ext cx="85986" cy="1136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直接箭头连接符 163"/>
          <p:cNvCxnSpPr>
            <a:stCxn id="153" idx="2"/>
          </p:cNvCxnSpPr>
          <p:nvPr/>
        </p:nvCxnSpPr>
        <p:spPr bwMode="auto">
          <a:xfrm flipH="1">
            <a:off x="2955423" y="4308946"/>
            <a:ext cx="1229104" cy="1117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直接箭头连接符 164"/>
          <p:cNvCxnSpPr>
            <a:stCxn id="153" idx="1"/>
          </p:cNvCxnSpPr>
          <p:nvPr/>
        </p:nvCxnSpPr>
        <p:spPr bwMode="auto">
          <a:xfrm flipH="1">
            <a:off x="2348311" y="4193059"/>
            <a:ext cx="1304652" cy="12419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直接箭头连接符 165"/>
          <p:cNvCxnSpPr/>
          <p:nvPr/>
        </p:nvCxnSpPr>
        <p:spPr bwMode="auto">
          <a:xfrm flipH="1">
            <a:off x="2087093" y="4193057"/>
            <a:ext cx="1556741" cy="1241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 flipH="1">
            <a:off x="1471415" y="4188295"/>
            <a:ext cx="2164083" cy="1246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文本框 55"/>
          <p:cNvSpPr txBox="1"/>
          <p:nvPr/>
        </p:nvSpPr>
        <p:spPr>
          <a:xfrm>
            <a:off x="6314231" y="2490586"/>
            <a:ext cx="2938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的空间很大，复制会不会很慢？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如果复制后不</a:t>
            </a:r>
            <a:r>
              <a:rPr lang="en-US" altLang="zh-CN" dirty="0"/>
              <a:t>exec</a:t>
            </a:r>
            <a:r>
              <a:rPr lang="zh-CN" altLang="en-US" dirty="0"/>
              <a:t>，会不会浪费？</a:t>
            </a:r>
          </a:p>
        </p:txBody>
      </p:sp>
    </p:spTree>
    <p:extLst>
      <p:ext uri="{BB962C8B-B14F-4D97-AF65-F5344CB8AC3E}">
        <p14:creationId xmlns:p14="http://schemas.microsoft.com/office/powerpoint/2010/main" val="273158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32901"/>
            <a:ext cx="7992888" cy="4851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7585" y="5706586"/>
            <a:ext cx="8208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12529"/>
                </a:solidFill>
                <a:latin typeface="Raleway" panose="020B0003030101060003" pitchFamily="34" charset="0"/>
              </a:rPr>
              <a:t>On-Demand-Fork: A Microsecond Fork for Memory-Intensive and Latency-Sensitive Applications,</a:t>
            </a:r>
            <a:br>
              <a:rPr lang="en-US" altLang="zh-CN" sz="1400" dirty="0"/>
            </a:b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Kaiyang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Zhao (Purdue University, United States of America), </a:t>
            </a: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Sishuai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Gong (Purdue University), Pedro Fonseca (Purdue University, United States of America). </a:t>
            </a:r>
            <a:r>
              <a:rPr lang="en-US" altLang="zh-CN" sz="1400" i="1" dirty="0" err="1">
                <a:solidFill>
                  <a:srgbClr val="FF0000"/>
                </a:solidFill>
                <a:latin typeface="Raleway" panose="020B0003030101060003" pitchFamily="34" charset="0"/>
              </a:rPr>
              <a:t>Eurosys2021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2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</a:t>
            </a:r>
            <a:r>
              <a:rPr lang="zh-CN" altLang="en-US" dirty="0"/>
              <a:t>概览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安装在硬盘上的</a:t>
            </a:r>
            <a:r>
              <a:rPr lang="en-US" altLang="zh-CN" dirty="0"/>
              <a:t>OS</a:t>
            </a:r>
          </a:p>
          <a:p>
            <a:r>
              <a:rPr lang="zh-CN" altLang="en-US" dirty="0"/>
              <a:t>由</a:t>
            </a:r>
            <a:r>
              <a:rPr lang="en-US" altLang="zh-CN" dirty="0"/>
              <a:t>BIOS</a:t>
            </a:r>
            <a:r>
              <a:rPr lang="zh-CN" altLang="en-US" dirty="0"/>
              <a:t>和</a:t>
            </a:r>
            <a:r>
              <a:rPr lang="en-US" altLang="zh-CN" dirty="0"/>
              <a:t>bootloader</a:t>
            </a:r>
            <a:r>
              <a:rPr lang="zh-CN" altLang="en-US" dirty="0"/>
              <a:t>加载到内存中</a:t>
            </a:r>
            <a:endParaRPr lang="en-US" altLang="zh-CN" dirty="0"/>
          </a:p>
          <a:p>
            <a:r>
              <a:rPr lang="zh-CN" altLang="en-US" dirty="0"/>
              <a:t>探测物理内存并很“原始</a:t>
            </a:r>
            <a:r>
              <a:rPr lang="en-US" altLang="zh-CN" dirty="0"/>
              <a:t>”</a:t>
            </a:r>
            <a:r>
              <a:rPr lang="zh-CN" altLang="en-US" dirty="0"/>
              <a:t>的使用这些内存区域</a:t>
            </a:r>
            <a:endParaRPr lang="en-US" altLang="zh-CN" dirty="0"/>
          </a:p>
          <a:p>
            <a:r>
              <a:rPr lang="zh-CN" altLang="en-US" dirty="0"/>
              <a:t>建立段、页机制</a:t>
            </a:r>
            <a:endParaRPr lang="en-US" altLang="zh-CN" dirty="0"/>
          </a:p>
          <a:p>
            <a:r>
              <a:rPr lang="zh-CN" altLang="en-US" dirty="0"/>
              <a:t>在内核空间中准备好虚拟内存（</a:t>
            </a:r>
            <a:r>
              <a:rPr lang="en-US" altLang="zh-CN" dirty="0"/>
              <a:t>paging based)</a:t>
            </a:r>
            <a:r>
              <a:rPr lang="zh-CN" altLang="en-US" dirty="0"/>
              <a:t>、进程管理和系统调用的数据结构</a:t>
            </a:r>
            <a:endParaRPr lang="en-US" altLang="zh-CN" dirty="0"/>
          </a:p>
          <a:p>
            <a:r>
              <a:rPr lang="zh-CN" altLang="en-US" dirty="0"/>
              <a:t>加载进程到用户的数据和指令到用户空间，并交还</a:t>
            </a:r>
            <a:r>
              <a:rPr lang="en-US" altLang="zh-CN" dirty="0"/>
              <a:t>PC</a:t>
            </a:r>
            <a:r>
              <a:rPr lang="zh-CN" altLang="en-US" dirty="0"/>
              <a:t>到</a:t>
            </a:r>
            <a:r>
              <a:rPr lang="en-US" altLang="zh-CN" dirty="0"/>
              <a:t>main(lab5)</a:t>
            </a:r>
          </a:p>
          <a:p>
            <a:r>
              <a:rPr lang="zh-CN" altLang="en-US" dirty="0"/>
              <a:t>进程之间的自由调度和互斥保障</a:t>
            </a:r>
            <a:r>
              <a:rPr lang="en-US" altLang="zh-CN" dirty="0"/>
              <a:t>(lab6,lab7)</a:t>
            </a:r>
          </a:p>
          <a:p>
            <a:r>
              <a:rPr lang="zh-CN" altLang="en-US" dirty="0"/>
              <a:t>真正实现从文件系统上加载进程而不是内存中加载</a:t>
            </a:r>
            <a:r>
              <a:rPr lang="en-US" altLang="zh-CN" dirty="0"/>
              <a:t>(lab8)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469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36001-5F6C-DED2-1812-8AB6079D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进程在运行过程中如何与</a:t>
            </a:r>
            <a:r>
              <a:rPr lang="en-US" altLang="zh-CN" dirty="0"/>
              <a:t>OS</a:t>
            </a:r>
            <a:r>
              <a:rPr lang="zh-CN" altLang="en-US" dirty="0"/>
              <a:t>交互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8E0AC-4D17-C217-1C56-F11163F6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通过缺页拿到物理内存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发生中断，触发调度，进程获得</a:t>
            </a:r>
            <a:r>
              <a:rPr lang="en-US" altLang="zh-CN" dirty="0"/>
              <a:t>CPU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syscall</a:t>
            </a:r>
            <a:r>
              <a:rPr lang="zh-CN" altLang="en-US" dirty="0"/>
              <a:t>请求系统的资源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F026FB-679E-48FA-D2BC-6C1B347C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B372C-F9F7-5C8D-192E-87543EA2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34997-BD7E-4DBB-42E3-8C9ABD4F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83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进程的创建和管理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进程运行时的资源使用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内存使用：代码的跳跃执行扩大代码段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内存分配：</a:t>
            </a:r>
            <a:r>
              <a:rPr lang="en-US" altLang="zh-CN" dirty="0">
                <a:ea typeface="宋体" panose="02010600030101010101" pitchFamily="2" charset="-122"/>
              </a:rPr>
              <a:t>malloc</a:t>
            </a:r>
            <a:r>
              <a:rPr lang="zh-CN" altLang="en-US" dirty="0">
                <a:ea typeface="宋体" panose="02010600030101010101" pitchFamily="2" charset="-122"/>
              </a:rPr>
              <a:t>库函数用于向数据内存申请扩大数据段，栈的使用等，使进程占据的物理页框越来越多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文件使用：借助文件系统打开文件；文件映射至内存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IO</a:t>
            </a:r>
            <a:r>
              <a:rPr lang="zh-CN" altLang="en-US" dirty="0">
                <a:ea typeface="宋体" panose="02010600030101010101" pitchFamily="2" charset="-122"/>
              </a:rPr>
              <a:t>使用：归入文件管理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当前目录、父子进程、线程等信息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进程间通信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信号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管道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消息队列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共享内存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53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D210C-9A2A-44E3-BDB5-2224AC5C1721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Content of PCB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Operating System</a:t>
            </a:r>
            <a:endParaRPr lang="en-US" altLang="ko-KR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638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A4A3EF-B53D-4203-94C8-D0B336EE45CE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pic>
        <p:nvPicPr>
          <p:cNvPr id="1639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250" y="1357313"/>
            <a:ext cx="8196263" cy="457200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Task_Struct in Linux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Operating System</a:t>
            </a:r>
            <a:endParaRPr lang="en-US" altLang="ko-KR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843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962F92-3740-44D3-BC9C-9CA0D9556FEC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pic>
        <p:nvPicPr>
          <p:cNvPr id="8" name="图片 7" descr="taskstructoflinu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0"/>
            <a:ext cx="6072188" cy="682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04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D5ED52B-AB85-4CF9-85BC-7E5D4461AAF1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44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51275" y="1557338"/>
            <a:ext cx="3529013" cy="11509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88" name="矩形 7"/>
          <p:cNvSpPr>
            <a:spLocks noChangeArrowheads="1"/>
          </p:cNvSpPr>
          <p:nvPr/>
        </p:nvSpPr>
        <p:spPr bwMode="auto">
          <a:xfrm>
            <a:off x="1593850" y="1557338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2781300" y="2744788"/>
            <a:ext cx="3527425" cy="1152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90" name="矩形 9"/>
          <p:cNvSpPr>
            <a:spLocks noChangeArrowheads="1"/>
          </p:cNvSpPr>
          <p:nvPr/>
        </p:nvSpPr>
        <p:spPr bwMode="auto">
          <a:xfrm rot="5400000">
            <a:off x="3973513" y="1560512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1" name="文本框 10"/>
          <p:cNvSpPr txBox="1">
            <a:spLocks noChangeArrowheads="1"/>
          </p:cNvSpPr>
          <p:nvPr/>
        </p:nvSpPr>
        <p:spPr bwMode="auto">
          <a:xfrm>
            <a:off x="1881188" y="1916113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A</a:t>
            </a:r>
            <a:r>
              <a:rPr lang="zh-CN" altLang="en-US"/>
              <a:t>用户空间</a:t>
            </a:r>
          </a:p>
        </p:txBody>
      </p:sp>
      <p:sp>
        <p:nvSpPr>
          <p:cNvPr id="20492" name="文本框 11"/>
          <p:cNvSpPr txBox="1">
            <a:spLocks noChangeArrowheads="1"/>
          </p:cNvSpPr>
          <p:nvPr/>
        </p:nvSpPr>
        <p:spPr bwMode="auto">
          <a:xfrm>
            <a:off x="5373688" y="1908175"/>
            <a:ext cx="1763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B</a:t>
            </a:r>
            <a:r>
              <a:rPr lang="zh-CN" altLang="en-US"/>
              <a:t>用户空间</a:t>
            </a:r>
          </a:p>
        </p:txBody>
      </p:sp>
      <p:sp>
        <p:nvSpPr>
          <p:cNvPr id="20493" name="文本框 12"/>
          <p:cNvSpPr txBox="1">
            <a:spLocks noChangeArrowheads="1"/>
          </p:cNvSpPr>
          <p:nvPr/>
        </p:nvSpPr>
        <p:spPr bwMode="auto">
          <a:xfrm rot="5400000">
            <a:off x="3663950" y="3605213"/>
            <a:ext cx="176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C</a:t>
            </a:r>
            <a:r>
              <a:rPr lang="zh-CN" altLang="en-US"/>
              <a:t>用户空间</a:t>
            </a:r>
          </a:p>
        </p:txBody>
      </p:sp>
      <p:sp>
        <p:nvSpPr>
          <p:cNvPr id="20494" name="文本框 13"/>
          <p:cNvSpPr txBox="1">
            <a:spLocks noChangeArrowheads="1"/>
          </p:cNvSpPr>
          <p:nvPr/>
        </p:nvSpPr>
        <p:spPr bwMode="auto">
          <a:xfrm>
            <a:off x="4240213" y="183356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20495" name="矩形 14"/>
          <p:cNvSpPr>
            <a:spLocks noChangeArrowheads="1"/>
          </p:cNvSpPr>
          <p:nvPr/>
        </p:nvSpPr>
        <p:spPr bwMode="auto">
          <a:xfrm>
            <a:off x="2417763" y="2779713"/>
            <a:ext cx="1900237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6" name="矩形 15"/>
          <p:cNvSpPr>
            <a:spLocks noChangeArrowheads="1"/>
          </p:cNvSpPr>
          <p:nvPr/>
        </p:nvSpPr>
        <p:spPr bwMode="auto">
          <a:xfrm rot="5400000">
            <a:off x="4026694" y="3442494"/>
            <a:ext cx="1898650" cy="233362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C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7" name="矩形 16"/>
          <p:cNvSpPr>
            <a:spLocks noChangeArrowheads="1"/>
          </p:cNvSpPr>
          <p:nvPr/>
        </p:nvSpPr>
        <p:spPr bwMode="auto">
          <a:xfrm>
            <a:off x="4932363" y="1628775"/>
            <a:ext cx="1898650" cy="231775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B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8" name="矩形 17"/>
          <p:cNvSpPr>
            <a:spLocks noChangeArrowheads="1"/>
          </p:cNvSpPr>
          <p:nvPr/>
        </p:nvSpPr>
        <p:spPr bwMode="auto">
          <a:xfrm>
            <a:off x="1331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9" name="矩形 18"/>
          <p:cNvSpPr>
            <a:spLocks noChangeArrowheads="1"/>
          </p:cNvSpPr>
          <p:nvPr/>
        </p:nvSpPr>
        <p:spPr bwMode="auto">
          <a:xfrm>
            <a:off x="1331913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0" name="矩形 19"/>
          <p:cNvSpPr>
            <a:spLocks noChangeArrowheads="1"/>
          </p:cNvSpPr>
          <p:nvPr/>
        </p:nvSpPr>
        <p:spPr bwMode="auto">
          <a:xfrm>
            <a:off x="161925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1" name="矩形 20"/>
          <p:cNvSpPr>
            <a:spLocks noChangeArrowheads="1"/>
          </p:cNvSpPr>
          <p:nvPr/>
        </p:nvSpPr>
        <p:spPr bwMode="auto">
          <a:xfrm>
            <a:off x="1908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2" name="矩形 21"/>
          <p:cNvSpPr>
            <a:spLocks noChangeArrowheads="1"/>
          </p:cNvSpPr>
          <p:nvPr/>
        </p:nvSpPr>
        <p:spPr bwMode="auto">
          <a:xfrm>
            <a:off x="2195513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3" name="矩形 22"/>
          <p:cNvSpPr>
            <a:spLocks noChangeArrowheads="1"/>
          </p:cNvSpPr>
          <p:nvPr/>
        </p:nvSpPr>
        <p:spPr bwMode="auto">
          <a:xfrm>
            <a:off x="248443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4" name="矩形 23"/>
          <p:cNvSpPr>
            <a:spLocks noChangeArrowheads="1"/>
          </p:cNvSpPr>
          <p:nvPr/>
        </p:nvSpPr>
        <p:spPr bwMode="auto">
          <a:xfrm>
            <a:off x="2771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5" name="矩形 24"/>
          <p:cNvSpPr>
            <a:spLocks noChangeArrowheads="1"/>
          </p:cNvSpPr>
          <p:nvPr/>
        </p:nvSpPr>
        <p:spPr bwMode="auto">
          <a:xfrm>
            <a:off x="3059113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6" name="矩形 25"/>
          <p:cNvSpPr>
            <a:spLocks noChangeArrowheads="1"/>
          </p:cNvSpPr>
          <p:nvPr/>
        </p:nvSpPr>
        <p:spPr bwMode="auto">
          <a:xfrm>
            <a:off x="3348038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7" name="矩形 26"/>
          <p:cNvSpPr>
            <a:spLocks noChangeArrowheads="1"/>
          </p:cNvSpPr>
          <p:nvPr/>
        </p:nvSpPr>
        <p:spPr bwMode="auto">
          <a:xfrm>
            <a:off x="3635375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8" name="矩形 27"/>
          <p:cNvSpPr>
            <a:spLocks noChangeArrowheads="1"/>
          </p:cNvSpPr>
          <p:nvPr/>
        </p:nvSpPr>
        <p:spPr bwMode="auto">
          <a:xfrm>
            <a:off x="3924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9" name="矩形 28"/>
          <p:cNvSpPr>
            <a:spLocks noChangeArrowheads="1"/>
          </p:cNvSpPr>
          <p:nvPr/>
        </p:nvSpPr>
        <p:spPr bwMode="auto">
          <a:xfrm>
            <a:off x="4211638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0" name="矩形 29"/>
          <p:cNvSpPr>
            <a:spLocks noChangeArrowheads="1"/>
          </p:cNvSpPr>
          <p:nvPr/>
        </p:nvSpPr>
        <p:spPr bwMode="auto">
          <a:xfrm>
            <a:off x="4500563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1" name="矩形 30"/>
          <p:cNvSpPr>
            <a:spLocks noChangeArrowheads="1"/>
          </p:cNvSpPr>
          <p:nvPr/>
        </p:nvSpPr>
        <p:spPr bwMode="auto">
          <a:xfrm>
            <a:off x="4787900" y="5445125"/>
            <a:ext cx="288925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2" name="矩形 31"/>
          <p:cNvSpPr>
            <a:spLocks noChangeArrowheads="1"/>
          </p:cNvSpPr>
          <p:nvPr/>
        </p:nvSpPr>
        <p:spPr bwMode="auto">
          <a:xfrm>
            <a:off x="5076825" y="5445125"/>
            <a:ext cx="287338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3" name="矩形 32"/>
          <p:cNvSpPr>
            <a:spLocks noChangeArrowheads="1"/>
          </p:cNvSpPr>
          <p:nvPr/>
        </p:nvSpPr>
        <p:spPr bwMode="auto">
          <a:xfrm>
            <a:off x="5364163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4" name="矩形 33"/>
          <p:cNvSpPr>
            <a:spLocks noChangeArrowheads="1"/>
          </p:cNvSpPr>
          <p:nvPr/>
        </p:nvSpPr>
        <p:spPr bwMode="auto">
          <a:xfrm>
            <a:off x="565150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5" name="矩形 34"/>
          <p:cNvSpPr>
            <a:spLocks noChangeArrowheads="1"/>
          </p:cNvSpPr>
          <p:nvPr/>
        </p:nvSpPr>
        <p:spPr bwMode="auto">
          <a:xfrm>
            <a:off x="5940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6" name="矩形 35"/>
          <p:cNvSpPr>
            <a:spLocks noChangeArrowheads="1"/>
          </p:cNvSpPr>
          <p:nvPr/>
        </p:nvSpPr>
        <p:spPr bwMode="auto">
          <a:xfrm>
            <a:off x="6227763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7" name="矩形 36"/>
          <p:cNvSpPr>
            <a:spLocks noChangeArrowheads="1"/>
          </p:cNvSpPr>
          <p:nvPr/>
        </p:nvSpPr>
        <p:spPr bwMode="auto">
          <a:xfrm>
            <a:off x="651668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8" name="矩形 37"/>
          <p:cNvSpPr>
            <a:spLocks noChangeArrowheads="1"/>
          </p:cNvSpPr>
          <p:nvPr/>
        </p:nvSpPr>
        <p:spPr bwMode="auto">
          <a:xfrm>
            <a:off x="68040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9" name="矩形 38"/>
          <p:cNvSpPr>
            <a:spLocks noChangeArrowheads="1"/>
          </p:cNvSpPr>
          <p:nvPr/>
        </p:nvSpPr>
        <p:spPr bwMode="auto">
          <a:xfrm>
            <a:off x="7092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0" name="矩形 39"/>
          <p:cNvSpPr>
            <a:spLocks noChangeArrowheads="1"/>
          </p:cNvSpPr>
          <p:nvPr/>
        </p:nvSpPr>
        <p:spPr bwMode="auto">
          <a:xfrm>
            <a:off x="7380288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1" name="矩形 40"/>
          <p:cNvSpPr>
            <a:spLocks noChangeArrowheads="1"/>
          </p:cNvSpPr>
          <p:nvPr/>
        </p:nvSpPr>
        <p:spPr bwMode="auto">
          <a:xfrm>
            <a:off x="76676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2" name="矩形 41"/>
          <p:cNvSpPr>
            <a:spLocks noChangeArrowheads="1"/>
          </p:cNvSpPr>
          <p:nvPr/>
        </p:nvSpPr>
        <p:spPr bwMode="auto">
          <a:xfrm>
            <a:off x="7956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224140" y="2284423"/>
            <a:ext cx="3105179" cy="2098520"/>
            <a:chOff x="1730172" y="1285337"/>
            <a:chExt cx="3105179" cy="2098520"/>
          </a:xfrm>
        </p:grpSpPr>
        <p:grpSp>
          <p:nvGrpSpPr>
            <p:cNvPr id="20" name="组合 19"/>
            <p:cNvGrpSpPr/>
            <p:nvPr/>
          </p:nvGrpSpPr>
          <p:grpSpPr>
            <a:xfrm>
              <a:off x="3692343" y="1458693"/>
              <a:ext cx="1143008" cy="1925164"/>
              <a:chOff x="7643834" y="1673536"/>
              <a:chExt cx="1143008" cy="1925164"/>
            </a:xfrm>
            <a:gradFill>
              <a:gsLst>
                <a:gs pos="100000">
                  <a:srgbClr val="007C8B"/>
                </a:gs>
                <a:gs pos="5000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21" name="椭圆 20"/>
              <p:cNvSpPr/>
              <p:nvPr/>
            </p:nvSpPr>
            <p:spPr>
              <a:xfrm>
                <a:off x="7643834" y="3274700"/>
                <a:ext cx="1143008" cy="32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643834" y="1673536"/>
                <a:ext cx="1143008" cy="17554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3692343" y="1285337"/>
              <a:ext cx="1143008" cy="324000"/>
            </a:xfrm>
            <a:prstGeom prst="ellipse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730172" y="1390120"/>
              <a:ext cx="1652588" cy="4762"/>
            </a:xfrm>
            <a:custGeom>
              <a:avLst/>
              <a:gdLst>
                <a:gd name="connsiteX0" fmla="*/ 0 w 1652588"/>
                <a:gd name="connsiteY0" fmla="*/ 0 h 4762"/>
                <a:gd name="connsiteX1" fmla="*/ 1652588 w 1652588"/>
                <a:gd name="connsiteY1" fmla="*/ 4762 h 4762"/>
                <a:gd name="connsiteX2" fmla="*/ 1652588 w 1652588"/>
                <a:gd name="connsiteY2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88" h="4762">
                  <a:moveTo>
                    <a:pt x="0" y="0"/>
                  </a:moveTo>
                  <a:lnTo>
                    <a:pt x="1652588" y="4762"/>
                  </a:lnTo>
                  <a:lnTo>
                    <a:pt x="1652588" y="4762"/>
                  </a:lnTo>
                </a:path>
              </a:pathLst>
            </a:cu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3373235" y="1394881"/>
              <a:ext cx="890612" cy="819149"/>
            </a:xfrm>
            <a:custGeom>
              <a:avLst/>
              <a:gdLst>
                <a:gd name="connsiteX0" fmla="*/ 314325 w 314325"/>
                <a:gd name="connsiteY0" fmla="*/ 285750 h 285750"/>
                <a:gd name="connsiteX1" fmla="*/ 0 w 314325"/>
                <a:gd name="connsiteY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25" h="285750">
                  <a:moveTo>
                    <a:pt x="314325" y="28575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4154309" y="2220155"/>
              <a:ext cx="214314" cy="244930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14480" y="1071547"/>
            <a:ext cx="607223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缺页异常（缺页中断）的处理流程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5365653" y="1795411"/>
            <a:ext cx="25578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  <a:buFont typeface="+mj-lt"/>
              <a:buAutoNum type="alphaUcPeriod"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在内存中有空闲物理页面时，分配一物理页帧f，转第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步；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65655" y="2546672"/>
            <a:ext cx="25578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依据页面置换算法选择将被替换的物理页帧f，对应逻辑页q</a:t>
            </a:r>
            <a:endParaRPr lang="en-US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365653" y="3279554"/>
            <a:ext cx="26292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如q被修改过，则把它写回外存；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5365655" y="3788262"/>
            <a:ext cx="27007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修改q的页表项中驻留位置为0；</a:t>
            </a: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5365653" y="4295439"/>
            <a:ext cx="26292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将需要访问的页p装入到物理页面f</a:t>
            </a: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365653" y="4796142"/>
            <a:ext cx="27721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修改p的页表项驻留位为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1,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物理页帧号为f；</a:t>
            </a: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5365654" y="5322694"/>
            <a:ext cx="27721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G.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重新执行产生缺页的指令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214624" y="2536841"/>
            <a:ext cx="758828" cy="1152000"/>
            <a:chOff x="1720657" y="1537755"/>
            <a:chExt cx="758828" cy="1152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720657" y="1542511"/>
              <a:ext cx="75724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5400000">
              <a:off x="1903485" y="2113755"/>
              <a:ext cx="1152000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263583" y="2685526"/>
              <a:ext cx="214314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724212" y="2066161"/>
            <a:ext cx="1924064" cy="276999"/>
            <a:chOff x="2230245" y="1067074"/>
            <a:chExt cx="1924064" cy="276999"/>
          </a:xfrm>
        </p:grpSpPr>
        <p:sp>
          <p:nvSpPr>
            <p:cNvPr id="47" name="Oval 91"/>
            <p:cNvSpPr>
              <a:spLocks noChangeArrowheads="1"/>
            </p:cNvSpPr>
            <p:nvPr/>
          </p:nvSpPr>
          <p:spPr bwMode="auto">
            <a:xfrm>
              <a:off x="2230245" y="1083723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2447734" y="1067074"/>
              <a:ext cx="170657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查找在外存中的页面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88989" y="2963941"/>
            <a:ext cx="1003484" cy="504241"/>
            <a:chOff x="895022" y="1964854"/>
            <a:chExt cx="1003484" cy="504241"/>
          </a:xfrm>
        </p:grpSpPr>
        <p:sp>
          <p:nvSpPr>
            <p:cNvPr id="48" name="Oval 91"/>
            <p:cNvSpPr>
              <a:spLocks noChangeArrowheads="1"/>
            </p:cNvSpPr>
            <p:nvPr/>
          </p:nvSpPr>
          <p:spPr bwMode="auto">
            <a:xfrm>
              <a:off x="1231701" y="2220381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54" name="TextBox 7"/>
            <p:cNvSpPr txBox="1">
              <a:spLocks noChangeArrowheads="1"/>
            </p:cNvSpPr>
            <p:nvPr/>
          </p:nvSpPr>
          <p:spPr bwMode="auto">
            <a:xfrm>
              <a:off x="895022" y="1964854"/>
              <a:ext cx="100348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页表项引用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16440" y="2882916"/>
            <a:ext cx="547355" cy="503631"/>
            <a:chOff x="2422472" y="1883829"/>
            <a:chExt cx="547355" cy="503631"/>
          </a:xfrm>
        </p:grpSpPr>
        <p:sp>
          <p:nvSpPr>
            <p:cNvPr id="46" name="Oval 91"/>
            <p:cNvSpPr>
              <a:spLocks noChangeArrowheads="1"/>
            </p:cNvSpPr>
            <p:nvPr/>
          </p:nvSpPr>
          <p:spPr bwMode="auto">
            <a:xfrm>
              <a:off x="2523935" y="188382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55" name="TextBox 7"/>
            <p:cNvSpPr txBox="1">
              <a:spLocks noChangeArrowheads="1"/>
            </p:cNvSpPr>
            <p:nvPr/>
          </p:nvSpPr>
          <p:spPr bwMode="auto">
            <a:xfrm>
              <a:off x="2422472" y="2110461"/>
              <a:ext cx="54735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异常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71600" y="3394093"/>
            <a:ext cx="642942" cy="571504"/>
            <a:chOff x="477633" y="2395007"/>
            <a:chExt cx="642942" cy="571504"/>
          </a:xfrm>
        </p:grpSpPr>
        <p:sp>
          <p:nvSpPr>
            <p:cNvPr id="36" name="矩形 35"/>
            <p:cNvSpPr/>
            <p:nvPr/>
          </p:nvSpPr>
          <p:spPr>
            <a:xfrm>
              <a:off x="536371" y="2395007"/>
              <a:ext cx="500066" cy="571504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477633" y="2569633"/>
              <a:ext cx="64294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load M</a:t>
              </a:r>
              <a:endParaRPr lang="zh-CN" altLang="en-US" sz="1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454912" y="3689366"/>
            <a:ext cx="802572" cy="1137917"/>
            <a:chOff x="960945" y="2690279"/>
            <a:chExt cx="802572" cy="1137917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53907" y="2690279"/>
              <a:ext cx="70961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91"/>
            <p:cNvSpPr>
              <a:spLocks noChangeArrowheads="1"/>
            </p:cNvSpPr>
            <p:nvPr/>
          </p:nvSpPr>
          <p:spPr bwMode="auto">
            <a:xfrm>
              <a:off x="1231701" y="2739497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</a:p>
          </p:txBody>
        </p:sp>
        <p:sp>
          <p:nvSpPr>
            <p:cNvPr id="58" name="TextBox 7"/>
            <p:cNvSpPr txBox="1">
              <a:spLocks noChangeArrowheads="1"/>
            </p:cNvSpPr>
            <p:nvPr/>
          </p:nvSpPr>
          <p:spPr bwMode="auto">
            <a:xfrm>
              <a:off x="960945" y="2997199"/>
              <a:ext cx="72090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重新执行导致异常的指令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47861" y="3394094"/>
            <a:ext cx="1818253" cy="839393"/>
            <a:chOff x="1053893" y="2395007"/>
            <a:chExt cx="1818253" cy="839393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53893" y="2499783"/>
              <a:ext cx="50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10800000">
              <a:off x="1549204" y="2499783"/>
              <a:ext cx="216695" cy="17383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2"/>
            <p:cNvGrpSpPr/>
            <p:nvPr/>
          </p:nvGrpSpPr>
          <p:grpSpPr>
            <a:xfrm>
              <a:off x="1763517" y="2395007"/>
              <a:ext cx="1108629" cy="839393"/>
              <a:chOff x="1763517" y="2395007"/>
              <a:chExt cx="1108629" cy="839393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763517" y="2395007"/>
                <a:ext cx="500066" cy="571504"/>
              </a:xfrm>
              <a:prstGeom prst="rect">
                <a:avLst/>
              </a:prstGeom>
              <a:solidFill>
                <a:srgbClr val="0EB1C8"/>
              </a:soli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763517" y="2610909"/>
                <a:ext cx="500066" cy="142876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TextBox 7"/>
              <p:cNvSpPr txBox="1">
                <a:spLocks noChangeArrowheads="1"/>
              </p:cNvSpPr>
              <p:nvPr/>
            </p:nvSpPr>
            <p:spPr bwMode="auto">
              <a:xfrm>
                <a:off x="2087369" y="2577571"/>
                <a:ext cx="214314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en-US" altLang="zh-CN" sz="900" b="1" dirty="0" err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i</a:t>
                </a:r>
                <a:endParaRPr lang="zh-CN" altLang="en-US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TextBox 7"/>
              <p:cNvSpPr txBox="1">
                <a:spLocks noChangeArrowheads="1"/>
              </p:cNvSpPr>
              <p:nvPr/>
            </p:nvSpPr>
            <p:spPr bwMode="auto">
              <a:xfrm>
                <a:off x="1777436" y="2957401"/>
                <a:ext cx="109471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页表</a:t>
                </a: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 rot="5400000">
                <a:off x="2064350" y="2684728"/>
                <a:ext cx="142876" cy="1588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/>
          <p:cNvGrpSpPr/>
          <p:nvPr/>
        </p:nvGrpSpPr>
        <p:grpSpPr>
          <a:xfrm>
            <a:off x="1815365" y="3738250"/>
            <a:ext cx="1292233" cy="1173822"/>
            <a:chOff x="1321397" y="2739164"/>
            <a:chExt cx="1292233" cy="1173822"/>
          </a:xfrm>
        </p:grpSpPr>
        <p:grpSp>
          <p:nvGrpSpPr>
            <p:cNvPr id="72" name="组合 71"/>
            <p:cNvGrpSpPr/>
            <p:nvPr/>
          </p:nvGrpSpPr>
          <p:grpSpPr>
            <a:xfrm>
              <a:off x="1620641" y="2739164"/>
              <a:ext cx="992989" cy="566483"/>
              <a:chOff x="1620641" y="2739164"/>
              <a:chExt cx="992989" cy="566483"/>
            </a:xfrm>
          </p:grpSpPr>
          <p:cxnSp>
            <p:nvCxnSpPr>
              <p:cNvPr id="33" name="直接连接符 32"/>
              <p:cNvCxnSpPr/>
              <p:nvPr/>
            </p:nvCxnSpPr>
            <p:spPr>
              <a:xfrm rot="10800000" flipV="1">
                <a:off x="1623023" y="2739164"/>
                <a:ext cx="145259" cy="144000"/>
              </a:xfrm>
              <a:prstGeom prst="line">
                <a:avLst/>
              </a:prstGeom>
              <a:ln w="28575">
                <a:solidFill>
                  <a:srgbClr val="11576A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620641" y="3292528"/>
                <a:ext cx="992989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5400000">
                <a:off x="1410993" y="3089647"/>
                <a:ext cx="432000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Oval 91"/>
            <p:cNvSpPr>
              <a:spLocks noChangeArrowheads="1"/>
            </p:cNvSpPr>
            <p:nvPr/>
          </p:nvSpPr>
          <p:spPr bwMode="auto">
            <a:xfrm>
              <a:off x="1746055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</a:p>
          </p:txBody>
        </p:sp>
        <p:sp>
          <p:nvSpPr>
            <p:cNvPr id="65" name="TextBox 7"/>
            <p:cNvSpPr txBox="1">
              <a:spLocks noChangeArrowheads="1"/>
            </p:cNvSpPr>
            <p:nvPr/>
          </p:nvSpPr>
          <p:spPr bwMode="auto">
            <a:xfrm>
              <a:off x="1321397" y="3635987"/>
              <a:ext cx="118593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页表项修改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592974" y="4343425"/>
            <a:ext cx="1277161" cy="510792"/>
            <a:chOff x="3099006" y="3344339"/>
            <a:chExt cx="1277161" cy="510792"/>
          </a:xfrm>
        </p:grpSpPr>
        <p:sp>
          <p:nvSpPr>
            <p:cNvPr id="51" name="Oval 91"/>
            <p:cNvSpPr>
              <a:spLocks noChangeArrowheads="1"/>
            </p:cNvSpPr>
            <p:nvPr/>
          </p:nvSpPr>
          <p:spPr bwMode="auto">
            <a:xfrm>
              <a:off x="3535179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  <p:sp>
          <p:nvSpPr>
            <p:cNvPr id="66" name="TextBox 7"/>
            <p:cNvSpPr txBox="1">
              <a:spLocks noChangeArrowheads="1"/>
            </p:cNvSpPr>
            <p:nvPr/>
          </p:nvSpPr>
          <p:spPr bwMode="auto">
            <a:xfrm>
              <a:off x="3099006" y="3578132"/>
              <a:ext cx="127716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页面换入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979977" y="3803672"/>
            <a:ext cx="931094" cy="1686709"/>
            <a:chOff x="2486010" y="2804585"/>
            <a:chExt cx="931094" cy="1686709"/>
          </a:xfrm>
        </p:grpSpPr>
        <p:sp>
          <p:nvSpPr>
            <p:cNvPr id="39" name="矩形 38"/>
            <p:cNvSpPr/>
            <p:nvPr/>
          </p:nvSpPr>
          <p:spPr>
            <a:xfrm>
              <a:off x="2614423" y="2804585"/>
              <a:ext cx="577854" cy="1409710"/>
            </a:xfrm>
            <a:prstGeom prst="rect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620773" y="3209401"/>
              <a:ext cx="571504" cy="22026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20773" y="3209401"/>
              <a:ext cx="571504" cy="206880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2620773" y="301254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620773" y="3596753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620773" y="379677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620773" y="3993631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"/>
            <p:cNvSpPr txBox="1">
              <a:spLocks noChangeArrowheads="1"/>
            </p:cNvSpPr>
            <p:nvPr/>
          </p:nvSpPr>
          <p:spPr bwMode="auto">
            <a:xfrm>
              <a:off x="2558648" y="3182536"/>
              <a:ext cx="7858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空闲页帧</a:t>
              </a:r>
            </a:p>
          </p:txBody>
        </p:sp>
        <p:sp>
          <p:nvSpPr>
            <p:cNvPr id="67" name="TextBox 7"/>
            <p:cNvSpPr txBox="1">
              <a:spLocks noChangeArrowheads="1"/>
            </p:cNvSpPr>
            <p:nvPr/>
          </p:nvSpPr>
          <p:spPr bwMode="auto">
            <a:xfrm>
              <a:off x="2486010" y="4214295"/>
              <a:ext cx="9310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物理内存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64448" y="2141547"/>
            <a:ext cx="932312" cy="838462"/>
            <a:chOff x="1070481" y="1142461"/>
            <a:chExt cx="932312" cy="838462"/>
          </a:xfrm>
        </p:grpSpPr>
        <p:sp>
          <p:nvSpPr>
            <p:cNvPr id="26" name="矩形 25"/>
            <p:cNvSpPr/>
            <p:nvPr/>
          </p:nvSpPr>
          <p:spPr>
            <a:xfrm>
              <a:off x="1215828" y="1142461"/>
              <a:ext cx="500066" cy="571504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Box 7"/>
            <p:cNvSpPr txBox="1">
              <a:spLocks noChangeArrowheads="1"/>
            </p:cNvSpPr>
            <p:nvPr/>
          </p:nvSpPr>
          <p:spPr bwMode="auto">
            <a:xfrm>
              <a:off x="1070481" y="1703924"/>
              <a:ext cx="9323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95769" y="3465531"/>
            <a:ext cx="1071570" cy="820744"/>
            <a:chOff x="3201802" y="2466445"/>
            <a:chExt cx="1071570" cy="820744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3201802" y="3285601"/>
              <a:ext cx="1071570" cy="1588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16200000" flipH="1">
              <a:off x="3851888" y="2873642"/>
              <a:ext cx="819156" cy="4762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1"/>
          <p:cNvSpPr>
            <a:spLocks noChangeArrowheads="1"/>
          </p:cNvSpPr>
          <p:nvPr/>
        </p:nvSpPr>
        <p:spPr bwMode="auto">
          <a:xfrm>
            <a:off x="1902679" y="366093"/>
            <a:ext cx="57594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例：执行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 = *(p+102400);</a:t>
            </a:r>
            <a:endParaRPr lang="en-US" altLang="zh-CN" sz="4400" dirty="0">
              <a:solidFill>
                <a:schemeClr val="tx1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或者执行 *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p(204800) = 4096;</a:t>
            </a:r>
          </a:p>
        </p:txBody>
      </p:sp>
      <p:sp>
        <p:nvSpPr>
          <p:cNvPr id="53" name="标注: 弯曲线形 52">
            <a:extLst>
              <a:ext uri="{FF2B5EF4-FFF2-40B4-BE49-F238E27FC236}">
                <a16:creationId xmlns:a16="http://schemas.microsoft.com/office/drawing/2014/main" id="{3E2C5480-EAC4-F897-82F4-0DC119201E6D}"/>
              </a:ext>
            </a:extLst>
          </p:cNvPr>
          <p:cNvSpPr/>
          <p:nvPr/>
        </p:nvSpPr>
        <p:spPr bwMode="auto">
          <a:xfrm>
            <a:off x="42917" y="4291614"/>
            <a:ext cx="2077260" cy="2517861"/>
          </a:xfrm>
          <a:prstGeom prst="borderCallout2">
            <a:avLst>
              <a:gd name="adj1" fmla="val 9688"/>
              <a:gd name="adj2" fmla="val 259185"/>
              <a:gd name="adj3" fmla="val 59381"/>
              <a:gd name="adj4" fmla="val 168634"/>
              <a:gd name="adj5" fmla="val 55356"/>
              <a:gd name="adj6" fmla="val 10154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查找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vma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对应的描述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系统中的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maps)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，找到该页对应的文件和偏移量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借助文件系统，将文件名和偏移量，转换成磁道和扇区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Times New Roman" pitchFamily="18" charset="0"/>
              </a:rPr>
              <a:t>驱动磁盘的磁臂和磁头，取到数据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8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8" grpId="0"/>
      <p:bldP spid="5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内存交换：</a:t>
            </a:r>
            <a:r>
              <a:rPr lang="en-US" altLang="zh-CN" dirty="0"/>
              <a:t>_</a:t>
            </a:r>
            <a:r>
              <a:rPr lang="en-US" altLang="zh-CN" dirty="0" err="1"/>
              <a:t>fifo_tick_event</a:t>
            </a:r>
            <a:r>
              <a:rPr lang="zh-CN" altLang="en-US" dirty="0"/>
              <a:t>的意义是什么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这个函数理应挂在</a:t>
            </a:r>
            <a:r>
              <a:rPr lang="en-US" altLang="zh-CN" dirty="0" err="1"/>
              <a:t>tick_event</a:t>
            </a:r>
            <a:r>
              <a:rPr lang="zh-CN" altLang="en-US" dirty="0"/>
              <a:t>的函数指针上</a:t>
            </a:r>
            <a:endParaRPr lang="en-US" altLang="zh-CN" dirty="0"/>
          </a:p>
          <a:p>
            <a:r>
              <a:rPr lang="zh-CN" altLang="en-US" dirty="0"/>
              <a:t>用于实现在空闲时</a:t>
            </a:r>
            <a:r>
              <a:rPr lang="zh-CN" altLang="en-US" dirty="0">
                <a:solidFill>
                  <a:srgbClr val="FF0000"/>
                </a:solidFill>
              </a:rPr>
              <a:t>主动换出</a:t>
            </a:r>
            <a:r>
              <a:rPr lang="zh-CN" altLang="en-US" dirty="0"/>
              <a:t>无用的页</a:t>
            </a:r>
            <a:endParaRPr lang="en-US" altLang="zh-CN" dirty="0"/>
          </a:p>
          <a:p>
            <a:r>
              <a:rPr lang="zh-CN" altLang="en-US" dirty="0"/>
              <a:t>可以用于实现课本上讲的时钟算法等</a:t>
            </a:r>
            <a:endParaRPr lang="en-US" altLang="zh-CN" dirty="0"/>
          </a:p>
          <a:p>
            <a:r>
              <a:rPr lang="zh-CN" altLang="en-US" dirty="0"/>
              <a:t>出于实验难度的考虑，</a:t>
            </a:r>
            <a:r>
              <a:rPr lang="en-US" altLang="zh-CN" dirty="0" err="1"/>
              <a:t>ucore</a:t>
            </a:r>
            <a:r>
              <a:rPr lang="zh-CN" altLang="en-US" dirty="0"/>
              <a:t>目前只考核了同步换出的功能，也就是大家实现的</a:t>
            </a:r>
            <a:r>
              <a:rPr lang="en-US" altLang="zh-CN" dirty="0"/>
              <a:t>_</a:t>
            </a:r>
            <a:r>
              <a:rPr lang="en-US" altLang="zh-CN" dirty="0" err="1"/>
              <a:t>fifo_swap_out_victim</a:t>
            </a:r>
            <a:r>
              <a:rPr lang="zh-CN" altLang="en-US" dirty="0"/>
              <a:t>中的部分</a:t>
            </a:r>
          </a:p>
        </p:txBody>
      </p:sp>
    </p:spTree>
    <p:extLst>
      <p:ext uri="{BB962C8B-B14F-4D97-AF65-F5344CB8AC3E}">
        <p14:creationId xmlns:p14="http://schemas.microsoft.com/office/powerpoint/2010/main" val="2935860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触发中断的那句访存指令怎么办了？</a:t>
            </a:r>
            <a:endParaRPr lang="en-US" altLang="zh-CN" dirty="0"/>
          </a:p>
          <a:p>
            <a:r>
              <a:rPr lang="zh-CN" altLang="en-US" dirty="0"/>
              <a:t>换入页面的</a:t>
            </a:r>
            <a:r>
              <a:rPr lang="en-US" altLang="zh-CN" dirty="0"/>
              <a:t>access</a:t>
            </a:r>
            <a:r>
              <a:rPr lang="zh-CN" altLang="en-US" dirty="0"/>
              <a:t>位和</a:t>
            </a:r>
            <a:r>
              <a:rPr lang="en-US" altLang="zh-CN" dirty="0"/>
              <a:t>dirty </a:t>
            </a:r>
            <a:r>
              <a:rPr lang="zh-CN" altLang="en-US" dirty="0"/>
              <a:t>位是怎么置位的？</a:t>
            </a:r>
            <a:endParaRPr lang="en-US" altLang="zh-CN" dirty="0"/>
          </a:p>
          <a:p>
            <a:r>
              <a:rPr lang="zh-CN" altLang="en-US" dirty="0"/>
              <a:t>置位这件事是什么时间发生的？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8693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矩形 360"/>
          <p:cNvSpPr/>
          <p:nvPr/>
        </p:nvSpPr>
        <p:spPr>
          <a:xfrm>
            <a:off x="1058142" y="4279826"/>
            <a:ext cx="7690322" cy="1491499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1" name="TextBox 80"/>
          <p:cNvSpPr txBox="1"/>
          <p:nvPr/>
        </p:nvSpPr>
        <p:spPr>
          <a:xfrm>
            <a:off x="0" y="1071546"/>
            <a:ext cx="91440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时钟页面置换示例</a:t>
            </a:r>
            <a:endParaRPr lang="zh-CN" altLang="zh-CN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2700" y="1931301"/>
            <a:ext cx="7630694" cy="2229496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080546" y="2283094"/>
            <a:ext cx="7632848" cy="0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80546" y="2618328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80546" y="3827381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131256" y="2618329"/>
            <a:ext cx="0" cy="1227511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523483" y="1931301"/>
            <a:ext cx="0" cy="1914538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5419" y="1836404"/>
            <a:ext cx="734827" cy="42062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3428" y="184290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3033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35752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4250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7205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92971" y="1831168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70445" y="18395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627922" y="2464289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627922" y="277033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614085" y="3062780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614870" y="335522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68183" y="183471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118331" y="2213606"/>
            <a:ext cx="109834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14052" y="1863218"/>
            <a:ext cx="87106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118331" y="3793673"/>
            <a:ext cx="1169786" cy="2995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154401" y="2820650"/>
            <a:ext cx="430887" cy="940977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277396" y="18467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857821" y="183590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1058946" y="4725144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驻留页面的页表项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26560" y="2529745"/>
            <a:ext cx="292532" cy="1314568"/>
            <a:chOff x="1869542" y="1658095"/>
            <a:chExt cx="292532" cy="1314568"/>
          </a:xfrm>
        </p:grpSpPr>
        <p:sp>
          <p:nvSpPr>
            <p:cNvPr id="17" name="文本框 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" name="文本框 41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" name="文本框 41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文本框 41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2148770" y="2536148"/>
            <a:ext cx="292532" cy="1314568"/>
            <a:chOff x="1869542" y="1658095"/>
            <a:chExt cx="292532" cy="1314568"/>
          </a:xfrm>
        </p:grpSpPr>
        <p:sp>
          <p:nvSpPr>
            <p:cNvPr id="417" name="文本框 4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" name="文本框 41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文本框 41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文本框 41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3240786" y="2515362"/>
            <a:ext cx="292532" cy="1314568"/>
            <a:chOff x="1869542" y="1658095"/>
            <a:chExt cx="292532" cy="1314568"/>
          </a:xfrm>
        </p:grpSpPr>
        <p:sp>
          <p:nvSpPr>
            <p:cNvPr id="422" name="文本框 42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3" name="文本框 42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6" name="组合 425"/>
          <p:cNvGrpSpPr/>
          <p:nvPr/>
        </p:nvGrpSpPr>
        <p:grpSpPr>
          <a:xfrm>
            <a:off x="3899635" y="2510359"/>
            <a:ext cx="292532" cy="1314568"/>
            <a:chOff x="1869542" y="1658095"/>
            <a:chExt cx="292532" cy="1314568"/>
          </a:xfrm>
        </p:grpSpPr>
        <p:sp>
          <p:nvSpPr>
            <p:cNvPr id="427" name="文本框 42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文本框 42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文本框 42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" name="文本框 42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4498665" y="2510359"/>
            <a:ext cx="292532" cy="1314568"/>
            <a:chOff x="1869542" y="1658095"/>
            <a:chExt cx="292532" cy="1314568"/>
          </a:xfrm>
        </p:grpSpPr>
        <p:sp>
          <p:nvSpPr>
            <p:cNvPr id="432" name="文本框 43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3" name="文本框 43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4" name="文本框 43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5" name="文本框 43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5729767" y="2531783"/>
            <a:ext cx="292532" cy="1314568"/>
            <a:chOff x="1869542" y="1658095"/>
            <a:chExt cx="292532" cy="1314568"/>
          </a:xfrm>
        </p:grpSpPr>
        <p:sp>
          <p:nvSpPr>
            <p:cNvPr id="443" name="文本框 44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4" name="文本框 44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5" name="文本框 44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6" name="文本框 44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6949655" y="2533048"/>
            <a:ext cx="292532" cy="1314568"/>
            <a:chOff x="1869542" y="1658095"/>
            <a:chExt cx="292532" cy="1314568"/>
          </a:xfrm>
        </p:grpSpPr>
        <p:sp>
          <p:nvSpPr>
            <p:cNvPr id="453" name="文本框 45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4" name="文本框 45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5" name="文本框 45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6" name="文本框 45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7" name="文本框 466"/>
          <p:cNvSpPr txBox="1"/>
          <p:nvPr/>
        </p:nvSpPr>
        <p:spPr>
          <a:xfrm>
            <a:off x="2642597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8" name="文本框 467"/>
          <p:cNvSpPr txBox="1"/>
          <p:nvPr/>
        </p:nvSpPr>
        <p:spPr>
          <a:xfrm>
            <a:off x="3262112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9" name="文本框 468"/>
          <p:cNvSpPr txBox="1"/>
          <p:nvPr/>
        </p:nvSpPr>
        <p:spPr>
          <a:xfrm>
            <a:off x="3923943" y="2240119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0" name="文本框 469"/>
          <p:cNvSpPr txBox="1"/>
          <p:nvPr/>
        </p:nvSpPr>
        <p:spPr>
          <a:xfrm>
            <a:off x="4512081" y="2231771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" name="文本框 470"/>
          <p:cNvSpPr txBox="1"/>
          <p:nvPr/>
        </p:nvSpPr>
        <p:spPr>
          <a:xfrm>
            <a:off x="5153084" y="223186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5743183" y="223856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6391150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4" name="文本框 473"/>
          <p:cNvSpPr txBox="1"/>
          <p:nvPr/>
        </p:nvSpPr>
        <p:spPr>
          <a:xfrm>
            <a:off x="6965745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5" name="文本框 474"/>
          <p:cNvSpPr txBox="1"/>
          <p:nvPr/>
        </p:nvSpPr>
        <p:spPr>
          <a:xfrm>
            <a:off x="7598889" y="2230807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6" name="文本框 475"/>
          <p:cNvSpPr txBox="1"/>
          <p:nvPr/>
        </p:nvSpPr>
        <p:spPr>
          <a:xfrm>
            <a:off x="8176294" y="223103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7" name="组合 476"/>
          <p:cNvGrpSpPr/>
          <p:nvPr/>
        </p:nvGrpSpPr>
        <p:grpSpPr>
          <a:xfrm>
            <a:off x="5202199" y="2330905"/>
            <a:ext cx="234000" cy="1734463"/>
            <a:chOff x="4525237" y="1803105"/>
            <a:chExt cx="234000" cy="1734463"/>
          </a:xfrm>
        </p:grpSpPr>
        <p:sp>
          <p:nvSpPr>
            <p:cNvPr id="478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79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0" name="组合 479"/>
          <p:cNvGrpSpPr/>
          <p:nvPr/>
        </p:nvGrpSpPr>
        <p:grpSpPr>
          <a:xfrm>
            <a:off x="6439328" y="2335838"/>
            <a:ext cx="234000" cy="1734463"/>
            <a:chOff x="4525237" y="1803105"/>
            <a:chExt cx="234000" cy="1734463"/>
          </a:xfrm>
        </p:grpSpPr>
        <p:sp>
          <p:nvSpPr>
            <p:cNvPr id="481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2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3" name="组合 482"/>
          <p:cNvGrpSpPr/>
          <p:nvPr/>
        </p:nvGrpSpPr>
        <p:grpSpPr>
          <a:xfrm>
            <a:off x="7648756" y="2340392"/>
            <a:ext cx="234000" cy="1734463"/>
            <a:chOff x="4525237" y="1803105"/>
            <a:chExt cx="234000" cy="1734463"/>
          </a:xfrm>
        </p:grpSpPr>
        <p:sp>
          <p:nvSpPr>
            <p:cNvPr id="484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5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8238813" y="2327628"/>
            <a:ext cx="234000" cy="1734463"/>
            <a:chOff x="4525237" y="1803105"/>
            <a:chExt cx="234000" cy="1734463"/>
          </a:xfrm>
        </p:grpSpPr>
        <p:sp>
          <p:nvSpPr>
            <p:cNvPr id="487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8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sp>
        <p:nvSpPr>
          <p:cNvPr id="489" name="TextBox 58"/>
          <p:cNvSpPr txBox="1"/>
          <p:nvPr/>
        </p:nvSpPr>
        <p:spPr>
          <a:xfrm>
            <a:off x="2633340" y="314401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9" name="TextBox 58"/>
          <p:cNvSpPr txBox="1"/>
          <p:nvPr/>
        </p:nvSpPr>
        <p:spPr>
          <a:xfrm>
            <a:off x="3246113" y="251944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TextBox 58"/>
          <p:cNvSpPr txBox="1"/>
          <p:nvPr/>
        </p:nvSpPr>
        <p:spPr>
          <a:xfrm>
            <a:off x="3900558" y="342481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5" name="TextBox 58"/>
          <p:cNvSpPr txBox="1"/>
          <p:nvPr/>
        </p:nvSpPr>
        <p:spPr>
          <a:xfrm>
            <a:off x="4503913" y="2793928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0" name="组合 629"/>
          <p:cNvGrpSpPr/>
          <p:nvPr/>
        </p:nvGrpSpPr>
        <p:grpSpPr>
          <a:xfrm>
            <a:off x="1852320" y="4420489"/>
            <a:ext cx="632087" cy="1266793"/>
            <a:chOff x="8146316" y="3693574"/>
            <a:chExt cx="632087" cy="1266793"/>
          </a:xfrm>
        </p:grpSpPr>
        <p:sp>
          <p:nvSpPr>
            <p:cNvPr id="631" name="矩形 63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矩形 63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矩形 63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矩形 63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矩形 63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矩形 63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矩形 63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矩形 63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0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1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2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3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4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5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4" name="组合 663"/>
          <p:cNvGrpSpPr/>
          <p:nvPr/>
        </p:nvGrpSpPr>
        <p:grpSpPr>
          <a:xfrm>
            <a:off x="2478074" y="4418524"/>
            <a:ext cx="632087" cy="1266793"/>
            <a:chOff x="8146316" y="3693574"/>
            <a:chExt cx="632087" cy="1266793"/>
          </a:xfrm>
        </p:grpSpPr>
        <p:sp>
          <p:nvSpPr>
            <p:cNvPr id="665" name="矩形 6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矩形 6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矩形 6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矩形 6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矩形 6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矩形 6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矩形 6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矩形 6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4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5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6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7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8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9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0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3098934" y="4418524"/>
            <a:ext cx="632087" cy="1266793"/>
            <a:chOff x="8146316" y="3693574"/>
            <a:chExt cx="632087" cy="1266793"/>
          </a:xfrm>
        </p:grpSpPr>
        <p:sp>
          <p:nvSpPr>
            <p:cNvPr id="682" name="矩形 68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矩形 68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矩形 68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矩形 68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矩形 68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矩形 68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矩形 68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1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2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3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4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5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6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7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98" name="组合 697"/>
          <p:cNvGrpSpPr/>
          <p:nvPr/>
        </p:nvGrpSpPr>
        <p:grpSpPr>
          <a:xfrm>
            <a:off x="3726470" y="4418524"/>
            <a:ext cx="632087" cy="1266793"/>
            <a:chOff x="8146316" y="3693574"/>
            <a:chExt cx="632087" cy="1266793"/>
          </a:xfrm>
        </p:grpSpPr>
        <p:sp>
          <p:nvSpPr>
            <p:cNvPr id="699" name="矩形 69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矩形 69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矩形 70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矩形 70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矩形 70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矩形 70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矩形 70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矩形 70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8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9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0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1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2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3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4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4346021" y="4418524"/>
            <a:ext cx="632087" cy="1266793"/>
            <a:chOff x="8146316" y="3693574"/>
            <a:chExt cx="632087" cy="1266793"/>
          </a:xfrm>
        </p:grpSpPr>
        <p:sp>
          <p:nvSpPr>
            <p:cNvPr id="716" name="矩形 71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矩形 71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矩形 71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矩形 71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矩形 71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矩形 72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矩形 72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矩形 72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5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6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7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8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9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0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1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2" name="组合 731"/>
          <p:cNvGrpSpPr/>
          <p:nvPr/>
        </p:nvGrpSpPr>
        <p:grpSpPr>
          <a:xfrm>
            <a:off x="4977890" y="4418524"/>
            <a:ext cx="632087" cy="1266793"/>
            <a:chOff x="8146316" y="3693574"/>
            <a:chExt cx="632087" cy="1266793"/>
          </a:xfrm>
        </p:grpSpPr>
        <p:sp>
          <p:nvSpPr>
            <p:cNvPr id="733" name="矩形 73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矩形 73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矩形 73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矩形 73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矩形 73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矩形 73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矩形 73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矩形 73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2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3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4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5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6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7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8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4972771" y="4424892"/>
            <a:ext cx="639962" cy="1260424"/>
            <a:chOff x="8138441" y="3699943"/>
            <a:chExt cx="639962" cy="1260424"/>
          </a:xfrm>
        </p:grpSpPr>
        <p:sp>
          <p:nvSpPr>
            <p:cNvPr id="767" name="矩形 76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矩形 76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矩形 76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矩形 76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矩形 77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矩形 77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矩形 77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矩形 77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6" name="TextBox 378"/>
            <p:cNvSpPr txBox="1"/>
            <p:nvPr/>
          </p:nvSpPr>
          <p:spPr>
            <a:xfrm>
              <a:off x="8142114" y="400365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7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8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9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0" name="TextBox 383"/>
            <p:cNvSpPr txBox="1"/>
            <p:nvPr/>
          </p:nvSpPr>
          <p:spPr>
            <a:xfrm>
              <a:off x="8418775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1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2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3" name="组合 782"/>
          <p:cNvGrpSpPr/>
          <p:nvPr/>
        </p:nvGrpSpPr>
        <p:grpSpPr>
          <a:xfrm>
            <a:off x="4965225" y="4424892"/>
            <a:ext cx="646363" cy="1260424"/>
            <a:chOff x="8132040" y="3699943"/>
            <a:chExt cx="646363" cy="1260424"/>
          </a:xfrm>
        </p:grpSpPr>
        <p:sp>
          <p:nvSpPr>
            <p:cNvPr id="784" name="矩形 78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5" name="矩形 78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矩形 78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矩形 78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矩形 78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矩形 78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矩形 78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矩形 79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3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4" name="TextBox 379"/>
            <p:cNvSpPr txBox="1"/>
            <p:nvPr/>
          </p:nvSpPr>
          <p:spPr>
            <a:xfrm>
              <a:off x="8132040" y="429306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5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7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8" name="TextBox 384"/>
            <p:cNvSpPr txBox="1"/>
            <p:nvPr/>
          </p:nvSpPr>
          <p:spPr>
            <a:xfrm>
              <a:off x="8433355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9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01" name="组合 800"/>
          <p:cNvGrpSpPr/>
          <p:nvPr/>
        </p:nvGrpSpPr>
        <p:grpSpPr>
          <a:xfrm>
            <a:off x="4964805" y="4424892"/>
            <a:ext cx="621275" cy="1247290"/>
            <a:chOff x="8132303" y="3699943"/>
            <a:chExt cx="621275" cy="1247290"/>
          </a:xfrm>
        </p:grpSpPr>
        <p:sp>
          <p:nvSpPr>
            <p:cNvPr id="802" name="矩形 80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3" name="矩形 80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矩形 80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矩形 80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矩形 80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矩形 80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矩形 80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矩形 80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1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3" name="TextBox 380"/>
            <p:cNvSpPr txBox="1"/>
            <p:nvPr/>
          </p:nvSpPr>
          <p:spPr>
            <a:xfrm>
              <a:off x="8133977" y="457790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5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7" name="TextBox 385"/>
            <p:cNvSpPr txBox="1"/>
            <p:nvPr/>
          </p:nvSpPr>
          <p:spPr>
            <a:xfrm>
              <a:off x="8402177" y="456799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8" name="组合 817"/>
          <p:cNvGrpSpPr/>
          <p:nvPr/>
        </p:nvGrpSpPr>
        <p:grpSpPr>
          <a:xfrm>
            <a:off x="4964105" y="4420658"/>
            <a:ext cx="621275" cy="1246796"/>
            <a:chOff x="8132303" y="3699943"/>
            <a:chExt cx="621275" cy="1246796"/>
          </a:xfrm>
        </p:grpSpPr>
        <p:sp>
          <p:nvSpPr>
            <p:cNvPr id="819" name="矩形 81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矩形 82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2" name="矩形 82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6" name="矩形 82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8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0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1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2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3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4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976487" y="4428742"/>
            <a:ext cx="597683" cy="391729"/>
            <a:chOff x="6286499" y="3635881"/>
            <a:chExt cx="597683" cy="391729"/>
          </a:xfrm>
        </p:grpSpPr>
        <p:sp>
          <p:nvSpPr>
            <p:cNvPr id="837" name="矩形 836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矩形 837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9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0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8" name="组合 857"/>
          <p:cNvGrpSpPr/>
          <p:nvPr/>
        </p:nvGrpSpPr>
        <p:grpSpPr>
          <a:xfrm>
            <a:off x="4976365" y="4427833"/>
            <a:ext cx="597683" cy="391729"/>
            <a:chOff x="6286499" y="3635881"/>
            <a:chExt cx="597683" cy="391729"/>
          </a:xfrm>
        </p:grpSpPr>
        <p:sp>
          <p:nvSpPr>
            <p:cNvPr id="859" name="矩形 858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0" name="矩形 859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1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2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4969560" y="4426225"/>
            <a:ext cx="623875" cy="1246796"/>
            <a:chOff x="8132303" y="3699943"/>
            <a:chExt cx="623875" cy="1246796"/>
          </a:xfrm>
        </p:grpSpPr>
        <p:sp>
          <p:nvSpPr>
            <p:cNvPr id="842" name="矩形 84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3" name="矩形 84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4" name="矩形 84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5" name="矩形 84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6" name="矩形 84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7" name="矩形 84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矩形 84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9" name="矩形 84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1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3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5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7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4975556" y="2531792"/>
            <a:ext cx="449462" cy="1314568"/>
            <a:chOff x="4218538" y="1674542"/>
            <a:chExt cx="449462" cy="1314568"/>
          </a:xfrm>
        </p:grpSpPr>
        <p:grpSp>
          <p:nvGrpSpPr>
            <p:cNvPr id="436" name="组合 435"/>
            <p:cNvGrpSpPr/>
            <p:nvPr/>
          </p:nvGrpSpPr>
          <p:grpSpPr>
            <a:xfrm>
              <a:off x="4375468" y="1674542"/>
              <a:ext cx="292532" cy="1314568"/>
              <a:chOff x="1869542" y="1658095"/>
              <a:chExt cx="292532" cy="1314568"/>
            </a:xfrm>
          </p:grpSpPr>
          <p:sp>
            <p:nvSpPr>
              <p:cNvPr id="437" name="文本框 436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9" name="文本框 43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" name="文本框 43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1" name="文本框 44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3" name="AutoShape 98"/>
            <p:cNvSpPr>
              <a:spLocks/>
            </p:cNvSpPr>
            <p:nvPr/>
          </p:nvSpPr>
          <p:spPr bwMode="auto">
            <a:xfrm>
              <a:off x="4218538" y="1863874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864" name="组合 863"/>
          <p:cNvGrpSpPr/>
          <p:nvPr/>
        </p:nvGrpSpPr>
        <p:grpSpPr>
          <a:xfrm>
            <a:off x="5601777" y="4425386"/>
            <a:ext cx="623875" cy="1246796"/>
            <a:chOff x="8132303" y="3699943"/>
            <a:chExt cx="623875" cy="1246796"/>
          </a:xfrm>
        </p:grpSpPr>
        <p:sp>
          <p:nvSpPr>
            <p:cNvPr id="865" name="矩形 8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6" name="矩形 8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7" name="矩形 8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8" name="矩形 8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9" name="矩形 8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1" name="矩形 8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2" name="矩形 8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81" name="TextBox 58"/>
          <p:cNvSpPr txBox="1"/>
          <p:nvPr/>
        </p:nvSpPr>
        <p:spPr>
          <a:xfrm>
            <a:off x="5735983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2" name="组合 881"/>
          <p:cNvGrpSpPr/>
          <p:nvPr/>
        </p:nvGrpSpPr>
        <p:grpSpPr>
          <a:xfrm>
            <a:off x="6243444" y="4425386"/>
            <a:ext cx="623875" cy="1246796"/>
            <a:chOff x="8132303" y="3699943"/>
            <a:chExt cx="623875" cy="1246796"/>
          </a:xfrm>
        </p:grpSpPr>
        <p:sp>
          <p:nvSpPr>
            <p:cNvPr id="883" name="矩形 88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矩形 88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矩形 88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矩形 88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矩形 88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矩形 88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矩形 88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2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3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4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5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6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7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8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99" name="组合 898"/>
          <p:cNvGrpSpPr/>
          <p:nvPr/>
        </p:nvGrpSpPr>
        <p:grpSpPr>
          <a:xfrm>
            <a:off x="6242336" y="4424768"/>
            <a:ext cx="621275" cy="1246796"/>
            <a:chOff x="8132303" y="3699943"/>
            <a:chExt cx="621275" cy="1246796"/>
          </a:xfrm>
        </p:grpSpPr>
        <p:sp>
          <p:nvSpPr>
            <p:cNvPr id="900" name="矩形 89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1" name="矩形 90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2" name="矩形 90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3" name="矩形 90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4" name="矩形 90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5" name="矩形 90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6" name="矩形 90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8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1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2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4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5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252918" y="5006619"/>
            <a:ext cx="585574" cy="384541"/>
            <a:chOff x="7103053" y="4069905"/>
            <a:chExt cx="585574" cy="384541"/>
          </a:xfrm>
        </p:grpSpPr>
        <p:sp>
          <p:nvSpPr>
            <p:cNvPr id="918" name="矩形 917"/>
            <p:cNvSpPr/>
            <p:nvPr/>
          </p:nvSpPr>
          <p:spPr>
            <a:xfrm flipH="1">
              <a:off x="7117123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矩形 918"/>
            <p:cNvSpPr/>
            <p:nvPr/>
          </p:nvSpPr>
          <p:spPr>
            <a:xfrm flipH="1">
              <a:off x="7402875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TextBox 387"/>
            <p:cNvSpPr txBox="1"/>
            <p:nvPr/>
          </p:nvSpPr>
          <p:spPr>
            <a:xfrm>
              <a:off x="7103053" y="4085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1" name="TextBox 392"/>
            <p:cNvSpPr txBox="1"/>
            <p:nvPr/>
          </p:nvSpPr>
          <p:spPr>
            <a:xfrm>
              <a:off x="7373993" y="40699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3" name="组合 922"/>
          <p:cNvGrpSpPr/>
          <p:nvPr/>
        </p:nvGrpSpPr>
        <p:grpSpPr>
          <a:xfrm>
            <a:off x="6242875" y="4424948"/>
            <a:ext cx="621275" cy="1246617"/>
            <a:chOff x="8132303" y="3699943"/>
            <a:chExt cx="621275" cy="1246617"/>
          </a:xfrm>
        </p:grpSpPr>
        <p:sp>
          <p:nvSpPr>
            <p:cNvPr id="924" name="矩形 92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矩形 92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矩形 92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矩形 92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矩形 92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矩形 92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矩形 93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3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4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5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7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8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9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0" name="组合 939"/>
          <p:cNvGrpSpPr/>
          <p:nvPr/>
        </p:nvGrpSpPr>
        <p:grpSpPr>
          <a:xfrm>
            <a:off x="6875736" y="4438320"/>
            <a:ext cx="621275" cy="1246617"/>
            <a:chOff x="8132303" y="3699943"/>
            <a:chExt cx="621275" cy="1246617"/>
          </a:xfrm>
        </p:grpSpPr>
        <p:sp>
          <p:nvSpPr>
            <p:cNvPr id="941" name="矩形 94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矩形 94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矩形 94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矩形 94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矩形 94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矩形 94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8" name="矩形 94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0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1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2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3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4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5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6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34754" y="2524546"/>
            <a:ext cx="435185" cy="1314568"/>
            <a:chOff x="5477735" y="1667296"/>
            <a:chExt cx="435185" cy="1314568"/>
          </a:xfrm>
        </p:grpSpPr>
        <p:grpSp>
          <p:nvGrpSpPr>
            <p:cNvPr id="447" name="组合 446"/>
            <p:cNvGrpSpPr/>
            <p:nvPr/>
          </p:nvGrpSpPr>
          <p:grpSpPr>
            <a:xfrm>
              <a:off x="5620388" y="1667296"/>
              <a:ext cx="292532" cy="1314568"/>
              <a:chOff x="1869542" y="1658095"/>
              <a:chExt cx="292532" cy="1314568"/>
            </a:xfrm>
          </p:grpSpPr>
          <p:sp>
            <p:nvSpPr>
              <p:cNvPr id="448" name="文本框 44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9" name="文本框 44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" name="文本框 44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1" name="文本框 45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57" name="AutoShape 98"/>
            <p:cNvSpPr>
              <a:spLocks/>
            </p:cNvSpPr>
            <p:nvPr/>
          </p:nvSpPr>
          <p:spPr bwMode="auto">
            <a:xfrm>
              <a:off x="5477735" y="2462688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sp>
        <p:nvSpPr>
          <p:cNvPr id="958" name="TextBox 58"/>
          <p:cNvSpPr txBox="1"/>
          <p:nvPr/>
        </p:nvSpPr>
        <p:spPr>
          <a:xfrm>
            <a:off x="6956855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7483791" y="5315604"/>
            <a:ext cx="602706" cy="369332"/>
            <a:chOff x="8300713" y="3305729"/>
            <a:chExt cx="602706" cy="369332"/>
          </a:xfrm>
        </p:grpSpPr>
        <p:sp>
          <p:nvSpPr>
            <p:cNvPr id="588" name="矩形 587"/>
            <p:cNvSpPr/>
            <p:nvPr/>
          </p:nvSpPr>
          <p:spPr>
            <a:xfrm flipH="1">
              <a:off x="8320695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/>
            <p:cNvSpPr/>
            <p:nvPr/>
          </p:nvSpPr>
          <p:spPr>
            <a:xfrm flipH="1">
              <a:off x="8606447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TextBox 428"/>
            <p:cNvSpPr txBox="1"/>
            <p:nvPr/>
          </p:nvSpPr>
          <p:spPr>
            <a:xfrm>
              <a:off x="8300713" y="33057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1" name="TextBox 433"/>
            <p:cNvSpPr txBox="1"/>
            <p:nvPr/>
          </p:nvSpPr>
          <p:spPr>
            <a:xfrm>
              <a:off x="8564865" y="33057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9" name="组合 958"/>
          <p:cNvGrpSpPr/>
          <p:nvPr/>
        </p:nvGrpSpPr>
        <p:grpSpPr>
          <a:xfrm>
            <a:off x="7472711" y="4436956"/>
            <a:ext cx="617214" cy="1244328"/>
            <a:chOff x="8132303" y="3699199"/>
            <a:chExt cx="617214" cy="1244328"/>
          </a:xfrm>
        </p:grpSpPr>
        <p:sp>
          <p:nvSpPr>
            <p:cNvPr id="960" name="矩形 95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1" name="矩形 96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矩形 96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4" name="矩形 96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矩形 96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矩形 96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矩形 96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1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2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4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5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6" name="组合 975"/>
          <p:cNvGrpSpPr/>
          <p:nvPr/>
        </p:nvGrpSpPr>
        <p:grpSpPr>
          <a:xfrm>
            <a:off x="8109165" y="4443142"/>
            <a:ext cx="617214" cy="1244328"/>
            <a:chOff x="8132303" y="3699199"/>
            <a:chExt cx="617214" cy="1244328"/>
          </a:xfrm>
        </p:grpSpPr>
        <p:sp>
          <p:nvSpPr>
            <p:cNvPr id="977" name="矩形 97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8" name="矩形 97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9" name="矩形 97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0" name="矩形 97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矩形 98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矩形 98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4" name="矩形 98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5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6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7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8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9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0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1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2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7444182" y="2524546"/>
            <a:ext cx="431203" cy="1314568"/>
            <a:chOff x="6687163" y="1667296"/>
            <a:chExt cx="431203" cy="1314568"/>
          </a:xfrm>
        </p:grpSpPr>
        <p:grpSp>
          <p:nvGrpSpPr>
            <p:cNvPr id="457" name="组合 456"/>
            <p:cNvGrpSpPr/>
            <p:nvPr/>
          </p:nvGrpSpPr>
          <p:grpSpPr>
            <a:xfrm>
              <a:off x="6825834" y="1667296"/>
              <a:ext cx="292532" cy="1314568"/>
              <a:chOff x="1869542" y="1658095"/>
              <a:chExt cx="292532" cy="1314568"/>
            </a:xfrm>
          </p:grpSpPr>
          <p:sp>
            <p:nvSpPr>
              <p:cNvPr id="458" name="文本框 45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9" name="文本框 45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0" name="文本框 45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1" name="文本框 46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3" name="AutoShape 98"/>
            <p:cNvSpPr>
              <a:spLocks/>
            </p:cNvSpPr>
            <p:nvPr/>
          </p:nvSpPr>
          <p:spPr bwMode="auto">
            <a:xfrm>
              <a:off x="6687163" y="2772647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8016103" y="2531783"/>
            <a:ext cx="432994" cy="1314568"/>
            <a:chOff x="7259085" y="1674533"/>
            <a:chExt cx="432994" cy="1314568"/>
          </a:xfrm>
        </p:grpSpPr>
        <p:grpSp>
          <p:nvGrpSpPr>
            <p:cNvPr id="462" name="组合 461"/>
            <p:cNvGrpSpPr/>
            <p:nvPr/>
          </p:nvGrpSpPr>
          <p:grpSpPr>
            <a:xfrm>
              <a:off x="7399547" y="1674533"/>
              <a:ext cx="292532" cy="1314568"/>
              <a:chOff x="1869542" y="1658095"/>
              <a:chExt cx="292532" cy="1314568"/>
            </a:xfrm>
          </p:grpSpPr>
          <p:sp>
            <p:nvSpPr>
              <p:cNvPr id="463" name="文本框 462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4" name="文本框 463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5" name="文本框 464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6" name="文本框 465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4" name="AutoShape 98"/>
            <p:cNvSpPr>
              <a:spLocks/>
            </p:cNvSpPr>
            <p:nvPr/>
          </p:nvSpPr>
          <p:spPr bwMode="auto">
            <a:xfrm>
              <a:off x="7259085" y="1838445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995" name="组合 994"/>
          <p:cNvGrpSpPr/>
          <p:nvPr/>
        </p:nvGrpSpPr>
        <p:grpSpPr>
          <a:xfrm>
            <a:off x="8114896" y="4428276"/>
            <a:ext cx="616600" cy="1250218"/>
            <a:chOff x="8132303" y="3693309"/>
            <a:chExt cx="616600" cy="1250218"/>
          </a:xfrm>
        </p:grpSpPr>
        <p:sp>
          <p:nvSpPr>
            <p:cNvPr id="996" name="矩形 99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矩形 99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矩形 99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矩形 99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矩形 100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矩形 100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矩形 100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5" name="TextBox 378"/>
            <p:cNvSpPr txBox="1"/>
            <p:nvPr/>
          </p:nvSpPr>
          <p:spPr>
            <a:xfrm>
              <a:off x="8139215" y="39964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6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7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8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9" name="TextBox 383"/>
            <p:cNvSpPr txBox="1"/>
            <p:nvPr/>
          </p:nvSpPr>
          <p:spPr>
            <a:xfrm>
              <a:off x="8410349" y="400942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0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1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2" name="组合 1011"/>
          <p:cNvGrpSpPr/>
          <p:nvPr/>
        </p:nvGrpSpPr>
        <p:grpSpPr>
          <a:xfrm>
            <a:off x="8114098" y="4436297"/>
            <a:ext cx="631749" cy="1250218"/>
            <a:chOff x="8132303" y="3693309"/>
            <a:chExt cx="631749" cy="1250218"/>
          </a:xfrm>
        </p:grpSpPr>
        <p:sp>
          <p:nvSpPr>
            <p:cNvPr id="1013" name="矩形 101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矩形 101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矩形 101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矩形 101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矩形 101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矩形 101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矩形 101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矩形 101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2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3" name="TextBox 379"/>
            <p:cNvSpPr txBox="1"/>
            <p:nvPr/>
          </p:nvSpPr>
          <p:spPr>
            <a:xfrm>
              <a:off x="8139215" y="42924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4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5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6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7" name="TextBox 384"/>
            <p:cNvSpPr txBox="1"/>
            <p:nvPr/>
          </p:nvSpPr>
          <p:spPr>
            <a:xfrm>
              <a:off x="8418119" y="427649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8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9" name="组合 1028"/>
          <p:cNvGrpSpPr/>
          <p:nvPr/>
        </p:nvGrpSpPr>
        <p:grpSpPr>
          <a:xfrm>
            <a:off x="8112884" y="4431298"/>
            <a:ext cx="632052" cy="1248626"/>
            <a:chOff x="8132000" y="3693309"/>
            <a:chExt cx="632052" cy="1248626"/>
          </a:xfrm>
        </p:grpSpPr>
        <p:sp>
          <p:nvSpPr>
            <p:cNvPr id="1030" name="矩形 102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矩形 103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矩形 103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矩形 103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矩形 103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矩形 103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矩形 103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9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0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1" name="TextBox 380"/>
            <p:cNvSpPr txBox="1"/>
            <p:nvPr/>
          </p:nvSpPr>
          <p:spPr>
            <a:xfrm>
              <a:off x="8132000" y="457260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2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3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4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5" name="TextBox 385"/>
            <p:cNvSpPr txBox="1"/>
            <p:nvPr/>
          </p:nvSpPr>
          <p:spPr>
            <a:xfrm>
              <a:off x="8418119" y="456290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46" name="组合 1045"/>
          <p:cNvGrpSpPr/>
          <p:nvPr/>
        </p:nvGrpSpPr>
        <p:grpSpPr>
          <a:xfrm>
            <a:off x="8109356" y="4433580"/>
            <a:ext cx="632052" cy="1263167"/>
            <a:chOff x="8132000" y="3693309"/>
            <a:chExt cx="632052" cy="1263167"/>
          </a:xfrm>
        </p:grpSpPr>
        <p:sp>
          <p:nvSpPr>
            <p:cNvPr id="1047" name="矩形 104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矩形 104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矩形 104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矩形 104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矩形 105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矩形 105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矩形 105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矩形 105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6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7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8" name="TextBox 380"/>
            <p:cNvSpPr txBox="1"/>
            <p:nvPr/>
          </p:nvSpPr>
          <p:spPr>
            <a:xfrm>
              <a:off x="8146351" y="45871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9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0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1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2" name="TextBox 385"/>
            <p:cNvSpPr txBox="1"/>
            <p:nvPr/>
          </p:nvSpPr>
          <p:spPr>
            <a:xfrm>
              <a:off x="8425498" y="456223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8116571" y="4434577"/>
            <a:ext cx="606238" cy="397825"/>
            <a:chOff x="8324612" y="1547926"/>
            <a:chExt cx="606238" cy="397825"/>
          </a:xfrm>
        </p:grpSpPr>
        <p:sp>
          <p:nvSpPr>
            <p:cNvPr id="250" name="矩形 249"/>
            <p:cNvSpPr/>
            <p:nvPr/>
          </p:nvSpPr>
          <p:spPr>
            <a:xfrm flipH="1">
              <a:off x="8339167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 flipH="1">
              <a:off x="8624919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TextBox 387"/>
            <p:cNvSpPr txBox="1"/>
            <p:nvPr/>
          </p:nvSpPr>
          <p:spPr>
            <a:xfrm>
              <a:off x="8324612" y="157641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9" name="TextBox 392"/>
            <p:cNvSpPr txBox="1"/>
            <p:nvPr/>
          </p:nvSpPr>
          <p:spPr>
            <a:xfrm>
              <a:off x="8603516" y="154792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3" name="组合 1062"/>
          <p:cNvGrpSpPr/>
          <p:nvPr/>
        </p:nvGrpSpPr>
        <p:grpSpPr>
          <a:xfrm>
            <a:off x="8113923" y="4451311"/>
            <a:ext cx="616329" cy="1231070"/>
            <a:chOff x="8131055" y="3707194"/>
            <a:chExt cx="616329" cy="1231070"/>
          </a:xfrm>
        </p:grpSpPr>
        <p:sp>
          <p:nvSpPr>
            <p:cNvPr id="1064" name="矩形 106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矩形 106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矩形 106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矩形 106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8" name="矩形 106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9" name="矩形 106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矩形 106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矩形 107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2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3" name="TextBox 378"/>
            <p:cNvSpPr txBox="1"/>
            <p:nvPr/>
          </p:nvSpPr>
          <p:spPr>
            <a:xfrm>
              <a:off x="8131055" y="399596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4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5" name="TextBox 380"/>
            <p:cNvSpPr txBox="1"/>
            <p:nvPr/>
          </p:nvSpPr>
          <p:spPr>
            <a:xfrm>
              <a:off x="8131474" y="45689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6" name="TextBox 382"/>
            <p:cNvSpPr txBox="1"/>
            <p:nvPr/>
          </p:nvSpPr>
          <p:spPr>
            <a:xfrm>
              <a:off x="8402545" y="370719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7" name="TextBox 383"/>
            <p:cNvSpPr txBox="1"/>
            <p:nvPr/>
          </p:nvSpPr>
          <p:spPr>
            <a:xfrm>
              <a:off x="8408830" y="39952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8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9" name="TextBox 385"/>
            <p:cNvSpPr txBox="1"/>
            <p:nvPr/>
          </p:nvSpPr>
          <p:spPr>
            <a:xfrm>
              <a:off x="8425498" y="45607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4" name="组合 1113"/>
          <p:cNvGrpSpPr/>
          <p:nvPr/>
        </p:nvGrpSpPr>
        <p:grpSpPr>
          <a:xfrm>
            <a:off x="4963006" y="4419451"/>
            <a:ext cx="623875" cy="1246796"/>
            <a:chOff x="8132303" y="3699943"/>
            <a:chExt cx="623875" cy="1246796"/>
          </a:xfrm>
        </p:grpSpPr>
        <p:sp>
          <p:nvSpPr>
            <p:cNvPr id="1115" name="矩形 111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6" name="矩形 111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7" name="矩形 111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8" name="矩形 111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9" name="矩形 111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0" name="矩形 111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2" name="矩形 112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1" name="组合 1130"/>
          <p:cNvGrpSpPr/>
          <p:nvPr/>
        </p:nvGrpSpPr>
        <p:grpSpPr>
          <a:xfrm>
            <a:off x="6244378" y="4418957"/>
            <a:ext cx="621275" cy="1246617"/>
            <a:chOff x="8132303" y="3699943"/>
            <a:chExt cx="621275" cy="1246617"/>
          </a:xfrm>
        </p:grpSpPr>
        <p:sp>
          <p:nvSpPr>
            <p:cNvPr id="1132" name="矩形 113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3" name="矩形 113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4" name="矩形 113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矩形 113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6" name="矩形 113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8" name="矩形 113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9" name="矩形 113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1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3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5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6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7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8" name="组合 1147"/>
          <p:cNvGrpSpPr/>
          <p:nvPr/>
        </p:nvGrpSpPr>
        <p:grpSpPr>
          <a:xfrm>
            <a:off x="7481374" y="4437650"/>
            <a:ext cx="617214" cy="1244328"/>
            <a:chOff x="8132303" y="3699199"/>
            <a:chExt cx="617214" cy="1244328"/>
          </a:xfrm>
        </p:grpSpPr>
        <p:sp>
          <p:nvSpPr>
            <p:cNvPr id="1149" name="矩形 114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0" name="矩形 114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2" name="矩形 115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3" name="矩形 115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4" name="矩形 115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矩形 115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矩形 115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8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0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1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2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3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4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3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0.06841 -0.00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6788 -4.0740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6875 -4.07407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0.06771 -4.07407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6944 -4.07407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9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0.06892 0.00023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6979 -0.0006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7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6927 0.00278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06475 -0.00115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50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0.06962 0.00116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4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0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5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70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8500"/>
                            </p:stCondLst>
                            <p:childTnLst>
                              <p:par>
                                <p:cTn id="28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89" grpId="1"/>
      <p:bldP spid="489" grpId="2"/>
      <p:bldP spid="499" grpId="0"/>
      <p:bldP spid="499" grpId="1"/>
      <p:bldP spid="499" grpId="2"/>
      <p:bldP spid="527" grpId="0"/>
      <p:bldP spid="527" grpId="1"/>
      <p:bldP spid="527" grpId="2"/>
      <p:bldP spid="585" grpId="0"/>
      <p:bldP spid="585" grpId="1"/>
      <p:bldP spid="585" grpId="2"/>
      <p:bldP spid="881" grpId="0"/>
      <p:bldP spid="881" grpId="1"/>
      <p:bldP spid="881" grpId="2"/>
      <p:bldP spid="958" grpId="0"/>
      <p:bldP spid="958" grpId="1"/>
      <p:bldP spid="958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缺页可能要多久？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49" y="1916832"/>
            <a:ext cx="7939608" cy="31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0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上电后直接跳转到启动地址上取指令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 err="1">
                <a:ea typeface="宋体" panose="02010600030101010101" pitchFamily="2" charset="-122"/>
              </a:rPr>
              <a:t>0xffff0</a:t>
            </a:r>
            <a:r>
              <a:rPr lang="zh-CN" altLang="en-US" dirty="0">
                <a:ea typeface="宋体" panose="02010600030101010101" pitchFamily="2" charset="-122"/>
              </a:rPr>
              <a:t>，或者</a:t>
            </a:r>
            <a:r>
              <a:rPr lang="en-US" altLang="zh-CN" dirty="0" err="1">
                <a:ea typeface="宋体" panose="02010600030101010101" pitchFamily="2" charset="-122"/>
              </a:rPr>
              <a:t>0x00000000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BIOS</a:t>
            </a:r>
            <a:r>
              <a:rPr lang="zh-CN" altLang="en-US" dirty="0">
                <a:ea typeface="宋体" panose="02010600030101010101" pitchFamily="2" charset="-122"/>
              </a:rPr>
              <a:t>中存储着一些基本指令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兼容机的标准化使得</a:t>
            </a:r>
            <a:r>
              <a:rPr lang="en-US" altLang="zh-CN" dirty="0">
                <a:ea typeface="宋体" panose="02010600030101010101" pitchFamily="2" charset="-122"/>
              </a:rPr>
              <a:t>BIOS</a:t>
            </a:r>
            <a:r>
              <a:rPr lang="zh-CN" altLang="en-US" dirty="0">
                <a:ea typeface="宋体" panose="02010600030101010101" pitchFamily="2" charset="-122"/>
              </a:rPr>
              <a:t>可以适配大量硬件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硬件自检：显示、内存、存储、输入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设备的简易初始化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找到指定的引导设备，读取引导信息（</a:t>
            </a:r>
            <a:r>
              <a:rPr lang="en-US" altLang="zh-CN" dirty="0">
                <a:ea typeface="宋体" panose="02010600030101010101" pitchFamily="2" charset="-122"/>
              </a:rPr>
              <a:t>MBR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内存申请和内存释放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new </a:t>
            </a:r>
            <a:r>
              <a:rPr lang="zh-CN" altLang="en-US" dirty="0"/>
              <a:t>和 </a:t>
            </a:r>
            <a:r>
              <a:rPr lang="en-US" altLang="zh-CN" dirty="0"/>
              <a:t>delete</a:t>
            </a:r>
            <a:r>
              <a:rPr lang="zh-CN" altLang="en-US" dirty="0"/>
              <a:t>的时候发生了什么？</a:t>
            </a:r>
            <a:endParaRPr lang="en-US" altLang="zh-CN" dirty="0"/>
          </a:p>
          <a:p>
            <a:r>
              <a:rPr lang="en-US" altLang="zh-CN" dirty="0"/>
              <a:t>new </a:t>
            </a:r>
            <a:r>
              <a:rPr lang="zh-CN" altLang="en-US" dirty="0"/>
              <a:t>或者 </a:t>
            </a:r>
            <a:r>
              <a:rPr lang="en-US" altLang="zh-CN" dirty="0" err="1"/>
              <a:t>malloc</a:t>
            </a:r>
            <a:r>
              <a:rPr lang="zh-CN" altLang="en-US" dirty="0"/>
              <a:t>用于从系统中获取一片“合法可用”的虚拟内存</a:t>
            </a:r>
            <a:endParaRPr lang="en-US" altLang="zh-CN" dirty="0"/>
          </a:p>
          <a:p>
            <a:r>
              <a:rPr lang="en-US" altLang="zh-CN" dirty="0"/>
              <a:t>delete </a:t>
            </a:r>
            <a:r>
              <a:rPr lang="zh-CN" altLang="en-US" dirty="0"/>
              <a:t>或者 </a:t>
            </a:r>
            <a:r>
              <a:rPr lang="en-US" altLang="zh-CN" dirty="0"/>
              <a:t>free </a:t>
            </a:r>
            <a:r>
              <a:rPr lang="zh-CN" altLang="en-US" dirty="0"/>
              <a:t>用于告诉系统某一个对象或者区域不再需要了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559765"/>
            <a:ext cx="559371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一个变量的生命周期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253227" cy="40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77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一个页面的生命周期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2118517"/>
            <a:ext cx="8064500" cy="351631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00" y="2294203"/>
            <a:ext cx="7916288" cy="32863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9592" y="5651742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Maas, Martin, et al. "Learning-based Memory Allocation for C++ Server Workloads."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Twenty-Fifth International Conference on Architectural Support for Programming Languages and Operating Systems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38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线程创建时发生了什么？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宋体" panose="02010600030101010101" pitchFamily="2" charset="-122"/>
              </a:rPr>
              <a:t>创建一个新的“执行体”，用于执行某一个函数</a:t>
            </a:r>
            <a:endParaRPr lang="en-US" altLang="zh-CN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浅拷贝一个</a:t>
            </a:r>
            <a:r>
              <a:rPr lang="en-US" altLang="zh-CN" sz="2400">
                <a:ea typeface="宋体" panose="02010600030101010101" pitchFamily="2" charset="-122"/>
              </a:rPr>
              <a:t>PCB</a:t>
            </a:r>
          </a:p>
          <a:p>
            <a:r>
              <a:rPr lang="zh-CN" altLang="en-US" sz="2400">
                <a:ea typeface="宋体" panose="02010600030101010101" pitchFamily="2" charset="-122"/>
              </a:rPr>
              <a:t>深拷贝执行相关的部分：寄存器、状态字、栈</a:t>
            </a:r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pthread_create(&amp;ntid, NULL, thr_fn, NULL);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std::thread t1(func1);</a:t>
            </a:r>
          </a:p>
          <a:p>
            <a:endParaRPr lang="en-US" altLang="zh-CN" sz="2400">
              <a:ea typeface="宋体" panose="02010600030101010101" pitchFamily="2" charset="-122"/>
            </a:endParaRPr>
          </a:p>
          <a:p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pthread_join(ntid,NULL);</a:t>
            </a:r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t2.join();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8BDEF15-6EB0-4874-8676-A78D969D96C4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53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35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44221C6-BC37-4686-A450-109799DC5A07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54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754188" y="2093913"/>
            <a:ext cx="2341562" cy="3192462"/>
            <a:chOff x="842480" y="1237350"/>
            <a:chExt cx="2342501" cy="3192000"/>
          </a:xfrm>
        </p:grpSpPr>
        <p:sp>
          <p:nvSpPr>
            <p:cNvPr id="8" name="矩形 7"/>
            <p:cNvSpPr/>
            <p:nvPr/>
          </p:nvSpPr>
          <p:spPr bwMode="auto">
            <a:xfrm>
              <a:off x="842480" y="1602422"/>
              <a:ext cx="2342501" cy="36031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 cap="flat" cmpd="sng" algn="ctr">
              <a:solidFill>
                <a:srgbClr val="1157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842480" y="1237350"/>
              <a:ext cx="2342501" cy="36031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 cap="flat" cmpd="sng" algn="ctr">
              <a:solidFill>
                <a:srgbClr val="11576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23602" name="组合 27"/>
            <p:cNvGrpSpPr>
              <a:grpSpLocks/>
            </p:cNvGrpSpPr>
            <p:nvPr/>
          </p:nvGrpSpPr>
          <p:grpSpPr bwMode="auto">
            <a:xfrm>
              <a:off x="940707" y="1286568"/>
              <a:ext cx="540039" cy="276999"/>
              <a:chOff x="1187347" y="1763072"/>
              <a:chExt cx="540000" cy="278255"/>
            </a:xfrm>
          </p:grpSpPr>
          <p:sp>
            <p:nvSpPr>
              <p:cNvPr id="23620" name="矩形 15"/>
              <p:cNvSpPr>
                <a:spLocks noChangeArrowheads="1"/>
              </p:cNvSpPr>
              <p:nvPr/>
            </p:nvSpPr>
            <p:spPr bwMode="auto">
              <a:xfrm>
                <a:off x="1187347" y="1793966"/>
                <a:ext cx="540000" cy="216000"/>
              </a:xfrm>
              <a:prstGeom prst="rect">
                <a:avLst/>
              </a:prstGeom>
              <a:solidFill>
                <a:schemeClr val="bg1"/>
              </a:solidFill>
              <a:ln w="28575" algn="ctr">
                <a:solidFill>
                  <a:srgbClr val="005072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23621" name="TextBox 18"/>
              <p:cNvSpPr txBox="1">
                <a:spLocks noChangeArrowheads="1"/>
              </p:cNvSpPr>
              <p:nvPr/>
            </p:nvSpPr>
            <p:spPr bwMode="auto">
              <a:xfrm>
                <a:off x="1208362" y="1763072"/>
                <a:ext cx="492407" cy="278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 b="1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</a:t>
                </a:r>
              </a:p>
            </p:txBody>
          </p:sp>
        </p:grpSp>
        <p:grpSp>
          <p:nvGrpSpPr>
            <p:cNvPr id="23603" name="组合 29"/>
            <p:cNvGrpSpPr>
              <a:grpSpLocks/>
            </p:cNvGrpSpPr>
            <p:nvPr/>
          </p:nvGrpSpPr>
          <p:grpSpPr bwMode="auto">
            <a:xfrm>
              <a:off x="1651300" y="1286568"/>
              <a:ext cx="540342" cy="276999"/>
              <a:chOff x="1830289" y="1763072"/>
              <a:chExt cx="540000" cy="278255"/>
            </a:xfrm>
          </p:grpSpPr>
          <p:sp>
            <p:nvSpPr>
              <p:cNvPr id="23618" name="矩形 16"/>
              <p:cNvSpPr>
                <a:spLocks noChangeArrowheads="1"/>
              </p:cNvSpPr>
              <p:nvPr/>
            </p:nvSpPr>
            <p:spPr bwMode="auto">
              <a:xfrm>
                <a:off x="1830289" y="1793966"/>
                <a:ext cx="540000" cy="216000"/>
              </a:xfrm>
              <a:prstGeom prst="rect">
                <a:avLst/>
              </a:prstGeom>
              <a:solidFill>
                <a:schemeClr val="bg1"/>
              </a:solidFill>
              <a:ln w="28575" algn="ctr">
                <a:solidFill>
                  <a:srgbClr val="005072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23619" name="TextBox 19"/>
              <p:cNvSpPr txBox="1">
                <a:spLocks noChangeArrowheads="1"/>
              </p:cNvSpPr>
              <p:nvPr/>
            </p:nvSpPr>
            <p:spPr bwMode="auto">
              <a:xfrm>
                <a:off x="1844496" y="1763072"/>
                <a:ext cx="492131" cy="278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 b="1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</a:p>
            </p:txBody>
          </p:sp>
        </p:grpSp>
        <p:grpSp>
          <p:nvGrpSpPr>
            <p:cNvPr id="23604" name="组合 28"/>
            <p:cNvGrpSpPr>
              <a:grpSpLocks/>
            </p:cNvGrpSpPr>
            <p:nvPr/>
          </p:nvGrpSpPr>
          <p:grpSpPr bwMode="auto">
            <a:xfrm>
              <a:off x="2326557" y="1279031"/>
              <a:ext cx="800219" cy="276999"/>
              <a:chOff x="2444905" y="1755501"/>
              <a:chExt cx="798822" cy="278255"/>
            </a:xfrm>
          </p:grpSpPr>
          <p:sp>
            <p:nvSpPr>
              <p:cNvPr id="23616" name="矩形 17"/>
              <p:cNvSpPr>
                <a:spLocks noChangeArrowheads="1"/>
              </p:cNvSpPr>
              <p:nvPr/>
            </p:nvSpPr>
            <p:spPr bwMode="auto">
              <a:xfrm>
                <a:off x="2473231" y="1793966"/>
                <a:ext cx="718891" cy="215998"/>
              </a:xfrm>
              <a:prstGeom prst="rect">
                <a:avLst/>
              </a:prstGeom>
              <a:solidFill>
                <a:schemeClr val="bg1"/>
              </a:solidFill>
              <a:ln w="28575" algn="ctr">
                <a:solidFill>
                  <a:srgbClr val="005072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23617" name="TextBox 20"/>
              <p:cNvSpPr txBox="1">
                <a:spLocks noChangeArrowheads="1"/>
              </p:cNvSpPr>
              <p:nvPr/>
            </p:nvSpPr>
            <p:spPr bwMode="auto">
              <a:xfrm>
                <a:off x="2444905" y="1755501"/>
                <a:ext cx="798822" cy="278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 b="1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打开文件</a:t>
                </a:r>
              </a:p>
            </p:txBody>
          </p:sp>
        </p:grpSp>
        <p:grpSp>
          <p:nvGrpSpPr>
            <p:cNvPr id="23605" name="组合 26"/>
            <p:cNvGrpSpPr>
              <a:grpSpLocks/>
            </p:cNvGrpSpPr>
            <p:nvPr/>
          </p:nvGrpSpPr>
          <p:grpSpPr bwMode="auto">
            <a:xfrm>
              <a:off x="2446930" y="1650531"/>
              <a:ext cx="539780" cy="276999"/>
              <a:chOff x="2480296" y="2150212"/>
              <a:chExt cx="540000" cy="276821"/>
            </a:xfrm>
          </p:grpSpPr>
          <p:sp>
            <p:nvSpPr>
              <p:cNvPr id="23614" name="矩形 22"/>
              <p:cNvSpPr>
                <a:spLocks noChangeArrowheads="1"/>
              </p:cNvSpPr>
              <p:nvPr/>
            </p:nvSpPr>
            <p:spPr bwMode="auto">
              <a:xfrm>
                <a:off x="2480296" y="2181222"/>
                <a:ext cx="540000" cy="216000"/>
              </a:xfrm>
              <a:prstGeom prst="rect">
                <a:avLst/>
              </a:prstGeom>
              <a:solidFill>
                <a:schemeClr val="bg1"/>
              </a:solidFill>
              <a:ln w="28575" algn="ctr">
                <a:solidFill>
                  <a:srgbClr val="005072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615" name="TextBox 25"/>
              <p:cNvSpPr txBox="1">
                <a:spLocks noChangeArrowheads="1"/>
              </p:cNvSpPr>
              <p:nvPr/>
            </p:nvSpPr>
            <p:spPr bwMode="auto">
              <a:xfrm>
                <a:off x="2498133" y="2150212"/>
                <a:ext cx="492643" cy="276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 b="1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堆栈</a:t>
                </a:r>
              </a:p>
            </p:txBody>
          </p:sp>
        </p:grpSp>
        <p:sp>
          <p:nvSpPr>
            <p:cNvPr id="23606" name="矩形 31"/>
            <p:cNvSpPr>
              <a:spLocks noChangeArrowheads="1"/>
            </p:cNvSpPr>
            <p:nvPr/>
          </p:nvSpPr>
          <p:spPr bwMode="auto">
            <a:xfrm>
              <a:off x="842480" y="1951725"/>
              <a:ext cx="2342501" cy="2143125"/>
            </a:xfrm>
            <a:prstGeom prst="rect">
              <a:avLst/>
            </a:prstGeom>
            <a:noFill/>
            <a:ln w="28575" algn="ctr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53596" y="2808748"/>
              <a:ext cx="582847" cy="3380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b="1" spc="-1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线程</a:t>
              </a:r>
            </a:p>
          </p:txBody>
        </p:sp>
        <p:sp>
          <p:nvSpPr>
            <p:cNvPr id="23608" name="任意多边形 34"/>
            <p:cNvSpPr>
              <a:spLocks noChangeArrowheads="1"/>
            </p:cNvSpPr>
            <p:nvPr/>
          </p:nvSpPr>
          <p:spPr bwMode="auto">
            <a:xfrm>
              <a:off x="2045806" y="2708963"/>
              <a:ext cx="104775" cy="514350"/>
            </a:xfrm>
            <a:custGeom>
              <a:avLst/>
              <a:gdLst>
                <a:gd name="T0" fmla="*/ 42862 w 104775"/>
                <a:gd name="T1" fmla="*/ 0 h 514350"/>
                <a:gd name="T2" fmla="*/ 14287 w 104775"/>
                <a:gd name="T3" fmla="*/ 52387 h 514350"/>
                <a:gd name="T4" fmla="*/ 104775 w 104775"/>
                <a:gd name="T5" fmla="*/ 157162 h 514350"/>
                <a:gd name="T6" fmla="*/ 14287 w 104775"/>
                <a:gd name="T7" fmla="*/ 252412 h 514350"/>
                <a:gd name="T8" fmla="*/ 100012 w 104775"/>
                <a:gd name="T9" fmla="*/ 371475 h 514350"/>
                <a:gd name="T10" fmla="*/ 9525 w 104775"/>
                <a:gd name="T11" fmla="*/ 466725 h 514350"/>
                <a:gd name="T12" fmla="*/ 42862 w 104775"/>
                <a:gd name="T13" fmla="*/ 514350 h 5143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775"/>
                <a:gd name="T22" fmla="*/ 0 h 514350"/>
                <a:gd name="T23" fmla="*/ 104775 w 104775"/>
                <a:gd name="T24" fmla="*/ 514350 h 51435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775" h="514350">
                  <a:moveTo>
                    <a:pt x="42862" y="0"/>
                  </a:moveTo>
                  <a:cubicBezTo>
                    <a:pt x="23415" y="13096"/>
                    <a:pt x="3968" y="26193"/>
                    <a:pt x="14287" y="52387"/>
                  </a:cubicBezTo>
                  <a:cubicBezTo>
                    <a:pt x="24606" y="78581"/>
                    <a:pt x="104775" y="123825"/>
                    <a:pt x="104775" y="157162"/>
                  </a:cubicBezTo>
                  <a:cubicBezTo>
                    <a:pt x="104775" y="190499"/>
                    <a:pt x="15081" y="216693"/>
                    <a:pt x="14287" y="252412"/>
                  </a:cubicBezTo>
                  <a:cubicBezTo>
                    <a:pt x="13493" y="288131"/>
                    <a:pt x="100806" y="335756"/>
                    <a:pt x="100012" y="371475"/>
                  </a:cubicBezTo>
                  <a:cubicBezTo>
                    <a:pt x="99218" y="407194"/>
                    <a:pt x="19050" y="442913"/>
                    <a:pt x="9525" y="466725"/>
                  </a:cubicBezTo>
                  <a:cubicBezTo>
                    <a:pt x="0" y="490538"/>
                    <a:pt x="21431" y="502444"/>
                    <a:pt x="42862" y="514350"/>
                  </a:cubicBezTo>
                </a:path>
              </a:pathLst>
            </a:custGeom>
            <a:noFill/>
            <a:ln w="28575" algn="ctr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23609" name="直接箭头连接符 36"/>
            <p:cNvCxnSpPr>
              <a:cxnSpLocks noChangeShapeType="1"/>
            </p:cNvCxnSpPr>
            <p:nvPr/>
          </p:nvCxnSpPr>
          <p:spPr bwMode="auto">
            <a:xfrm>
              <a:off x="1650518" y="2980425"/>
              <a:ext cx="285750" cy="1588"/>
            </a:xfrm>
            <a:prstGeom prst="straightConnector1">
              <a:avLst/>
            </a:prstGeom>
            <a:noFill/>
            <a:ln w="28575" algn="ctr">
              <a:solidFill>
                <a:srgbClr val="11576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610" name="组合 81"/>
            <p:cNvGrpSpPr>
              <a:grpSpLocks/>
            </p:cNvGrpSpPr>
            <p:nvPr/>
          </p:nvGrpSpPr>
          <p:grpSpPr bwMode="auto">
            <a:xfrm>
              <a:off x="933414" y="1650531"/>
              <a:ext cx="630882" cy="276999"/>
              <a:chOff x="3548293" y="2128266"/>
              <a:chExt cx="631368" cy="276188"/>
            </a:xfrm>
          </p:grpSpPr>
          <p:sp>
            <p:nvSpPr>
              <p:cNvPr id="23612" name="矩形 82"/>
              <p:cNvSpPr>
                <a:spLocks noChangeArrowheads="1"/>
              </p:cNvSpPr>
              <p:nvPr/>
            </p:nvSpPr>
            <p:spPr bwMode="auto">
              <a:xfrm>
                <a:off x="3567661" y="2158362"/>
                <a:ext cx="612000" cy="216000"/>
              </a:xfrm>
              <a:prstGeom prst="rect">
                <a:avLst/>
              </a:prstGeom>
              <a:solidFill>
                <a:schemeClr val="bg1"/>
              </a:solidFill>
              <a:ln w="28575" algn="ctr">
                <a:solidFill>
                  <a:srgbClr val="005072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" name="TextBox 55"/>
              <p:cNvSpPr txBox="1"/>
              <p:nvPr/>
            </p:nvSpPr>
            <p:spPr>
              <a:xfrm>
                <a:off x="3547882" y="2127777"/>
                <a:ext cx="608725" cy="27695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200" b="1" spc="-100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寄存器</a:t>
                </a: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1276041" y="4091262"/>
              <a:ext cx="1643722" cy="338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00" b="1" spc="-1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单线程进程</a:t>
              </a: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4646613" y="2068513"/>
            <a:ext cx="2949575" cy="3208337"/>
            <a:chOff x="3735045" y="1211579"/>
            <a:chExt cx="2949978" cy="3207563"/>
          </a:xfrm>
        </p:grpSpPr>
        <p:grpSp>
          <p:nvGrpSpPr>
            <p:cNvPr id="23561" name="组合 30"/>
            <p:cNvGrpSpPr>
              <a:grpSpLocks/>
            </p:cNvGrpSpPr>
            <p:nvPr/>
          </p:nvGrpSpPr>
          <p:grpSpPr bwMode="auto">
            <a:xfrm>
              <a:off x="3735045" y="1211579"/>
              <a:ext cx="2949978" cy="3207563"/>
              <a:chOff x="3735045" y="1211579"/>
              <a:chExt cx="2949978" cy="3207563"/>
            </a:xfrm>
          </p:grpSpPr>
          <p:sp>
            <p:nvSpPr>
              <p:cNvPr id="23564" name="任意多边形 37"/>
              <p:cNvSpPr>
                <a:spLocks noChangeArrowheads="1"/>
              </p:cNvSpPr>
              <p:nvPr/>
            </p:nvSpPr>
            <p:spPr bwMode="auto">
              <a:xfrm>
                <a:off x="4748957" y="2714616"/>
                <a:ext cx="104775" cy="514350"/>
              </a:xfrm>
              <a:custGeom>
                <a:avLst/>
                <a:gdLst>
                  <a:gd name="T0" fmla="*/ 42862 w 104775"/>
                  <a:gd name="T1" fmla="*/ 0 h 514350"/>
                  <a:gd name="T2" fmla="*/ 14287 w 104775"/>
                  <a:gd name="T3" fmla="*/ 52387 h 514350"/>
                  <a:gd name="T4" fmla="*/ 104775 w 104775"/>
                  <a:gd name="T5" fmla="*/ 157162 h 514350"/>
                  <a:gd name="T6" fmla="*/ 14287 w 104775"/>
                  <a:gd name="T7" fmla="*/ 252412 h 514350"/>
                  <a:gd name="T8" fmla="*/ 100012 w 104775"/>
                  <a:gd name="T9" fmla="*/ 371475 h 514350"/>
                  <a:gd name="T10" fmla="*/ 9525 w 104775"/>
                  <a:gd name="T11" fmla="*/ 466725 h 514350"/>
                  <a:gd name="T12" fmla="*/ 42862 w 104775"/>
                  <a:gd name="T13" fmla="*/ 514350 h 5143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4775"/>
                  <a:gd name="T22" fmla="*/ 0 h 514350"/>
                  <a:gd name="T23" fmla="*/ 104775 w 104775"/>
                  <a:gd name="T24" fmla="*/ 514350 h 5143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4775" h="514350">
                    <a:moveTo>
                      <a:pt x="42862" y="0"/>
                    </a:moveTo>
                    <a:cubicBezTo>
                      <a:pt x="23415" y="13096"/>
                      <a:pt x="3968" y="26193"/>
                      <a:pt x="14287" y="52387"/>
                    </a:cubicBezTo>
                    <a:cubicBezTo>
                      <a:pt x="24606" y="78581"/>
                      <a:pt x="104775" y="123825"/>
                      <a:pt x="104775" y="157162"/>
                    </a:cubicBezTo>
                    <a:cubicBezTo>
                      <a:pt x="104775" y="190499"/>
                      <a:pt x="15081" y="216693"/>
                      <a:pt x="14287" y="252412"/>
                    </a:cubicBezTo>
                    <a:cubicBezTo>
                      <a:pt x="13493" y="288131"/>
                      <a:pt x="100806" y="335756"/>
                      <a:pt x="100012" y="371475"/>
                    </a:cubicBezTo>
                    <a:cubicBezTo>
                      <a:pt x="99218" y="407194"/>
                      <a:pt x="19050" y="442913"/>
                      <a:pt x="9525" y="466725"/>
                    </a:cubicBezTo>
                    <a:cubicBezTo>
                      <a:pt x="0" y="490538"/>
                      <a:pt x="21431" y="502444"/>
                      <a:pt x="42862" y="514350"/>
                    </a:cubicBezTo>
                  </a:path>
                </a:pathLst>
              </a:custGeom>
              <a:noFill/>
              <a:ln w="28575" algn="ctr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5" name="任意多边形 38"/>
              <p:cNvSpPr>
                <a:spLocks noChangeArrowheads="1"/>
              </p:cNvSpPr>
              <p:nvPr/>
            </p:nvSpPr>
            <p:spPr bwMode="auto">
              <a:xfrm>
                <a:off x="4034582" y="2714616"/>
                <a:ext cx="104775" cy="514350"/>
              </a:xfrm>
              <a:custGeom>
                <a:avLst/>
                <a:gdLst>
                  <a:gd name="T0" fmla="*/ 42862 w 104775"/>
                  <a:gd name="T1" fmla="*/ 0 h 514350"/>
                  <a:gd name="T2" fmla="*/ 14287 w 104775"/>
                  <a:gd name="T3" fmla="*/ 52387 h 514350"/>
                  <a:gd name="T4" fmla="*/ 104775 w 104775"/>
                  <a:gd name="T5" fmla="*/ 157162 h 514350"/>
                  <a:gd name="T6" fmla="*/ 14287 w 104775"/>
                  <a:gd name="T7" fmla="*/ 252412 h 514350"/>
                  <a:gd name="T8" fmla="*/ 100012 w 104775"/>
                  <a:gd name="T9" fmla="*/ 371475 h 514350"/>
                  <a:gd name="T10" fmla="*/ 9525 w 104775"/>
                  <a:gd name="T11" fmla="*/ 466725 h 514350"/>
                  <a:gd name="T12" fmla="*/ 42862 w 104775"/>
                  <a:gd name="T13" fmla="*/ 514350 h 5143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4775"/>
                  <a:gd name="T22" fmla="*/ 0 h 514350"/>
                  <a:gd name="T23" fmla="*/ 104775 w 104775"/>
                  <a:gd name="T24" fmla="*/ 514350 h 5143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4775" h="514350">
                    <a:moveTo>
                      <a:pt x="42862" y="0"/>
                    </a:moveTo>
                    <a:cubicBezTo>
                      <a:pt x="23415" y="13096"/>
                      <a:pt x="3968" y="26193"/>
                      <a:pt x="14287" y="52387"/>
                    </a:cubicBezTo>
                    <a:cubicBezTo>
                      <a:pt x="24606" y="78581"/>
                      <a:pt x="104775" y="123825"/>
                      <a:pt x="104775" y="157162"/>
                    </a:cubicBezTo>
                    <a:cubicBezTo>
                      <a:pt x="104775" y="190499"/>
                      <a:pt x="15081" y="216693"/>
                      <a:pt x="14287" y="252412"/>
                    </a:cubicBezTo>
                    <a:cubicBezTo>
                      <a:pt x="13493" y="288131"/>
                      <a:pt x="100806" y="335756"/>
                      <a:pt x="100012" y="371475"/>
                    </a:cubicBezTo>
                    <a:cubicBezTo>
                      <a:pt x="99218" y="407194"/>
                      <a:pt x="19050" y="442913"/>
                      <a:pt x="9525" y="466725"/>
                    </a:cubicBezTo>
                    <a:cubicBezTo>
                      <a:pt x="0" y="490538"/>
                      <a:pt x="21431" y="502444"/>
                      <a:pt x="42862" y="514350"/>
                    </a:cubicBezTo>
                  </a:path>
                </a:pathLst>
              </a:custGeom>
              <a:noFill/>
              <a:ln w="28575" algn="ctr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6" name="任意多边形 39"/>
              <p:cNvSpPr>
                <a:spLocks noChangeArrowheads="1"/>
              </p:cNvSpPr>
              <p:nvPr/>
            </p:nvSpPr>
            <p:spPr bwMode="auto">
              <a:xfrm>
                <a:off x="5463332" y="2720966"/>
                <a:ext cx="104775" cy="514350"/>
              </a:xfrm>
              <a:custGeom>
                <a:avLst/>
                <a:gdLst>
                  <a:gd name="T0" fmla="*/ 42862 w 104775"/>
                  <a:gd name="T1" fmla="*/ 0 h 514350"/>
                  <a:gd name="T2" fmla="*/ 14287 w 104775"/>
                  <a:gd name="T3" fmla="*/ 52387 h 514350"/>
                  <a:gd name="T4" fmla="*/ 104775 w 104775"/>
                  <a:gd name="T5" fmla="*/ 157162 h 514350"/>
                  <a:gd name="T6" fmla="*/ 14287 w 104775"/>
                  <a:gd name="T7" fmla="*/ 252412 h 514350"/>
                  <a:gd name="T8" fmla="*/ 100012 w 104775"/>
                  <a:gd name="T9" fmla="*/ 371475 h 514350"/>
                  <a:gd name="T10" fmla="*/ 9525 w 104775"/>
                  <a:gd name="T11" fmla="*/ 466725 h 514350"/>
                  <a:gd name="T12" fmla="*/ 42862 w 104775"/>
                  <a:gd name="T13" fmla="*/ 514350 h 5143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4775"/>
                  <a:gd name="T22" fmla="*/ 0 h 514350"/>
                  <a:gd name="T23" fmla="*/ 104775 w 104775"/>
                  <a:gd name="T24" fmla="*/ 514350 h 5143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4775" h="514350">
                    <a:moveTo>
                      <a:pt x="42862" y="0"/>
                    </a:moveTo>
                    <a:cubicBezTo>
                      <a:pt x="23415" y="13096"/>
                      <a:pt x="3968" y="26193"/>
                      <a:pt x="14287" y="52387"/>
                    </a:cubicBezTo>
                    <a:cubicBezTo>
                      <a:pt x="24606" y="78581"/>
                      <a:pt x="104775" y="123825"/>
                      <a:pt x="104775" y="157162"/>
                    </a:cubicBezTo>
                    <a:cubicBezTo>
                      <a:pt x="104775" y="190499"/>
                      <a:pt x="15081" y="216693"/>
                      <a:pt x="14287" y="252412"/>
                    </a:cubicBezTo>
                    <a:cubicBezTo>
                      <a:pt x="13493" y="288131"/>
                      <a:pt x="100806" y="335756"/>
                      <a:pt x="100012" y="371475"/>
                    </a:cubicBezTo>
                    <a:cubicBezTo>
                      <a:pt x="99218" y="407194"/>
                      <a:pt x="19050" y="442913"/>
                      <a:pt x="9525" y="466725"/>
                    </a:cubicBezTo>
                    <a:cubicBezTo>
                      <a:pt x="0" y="490538"/>
                      <a:pt x="21431" y="502444"/>
                      <a:pt x="42862" y="514350"/>
                    </a:cubicBezTo>
                  </a:path>
                </a:pathLst>
              </a:custGeom>
              <a:noFill/>
              <a:ln w="28575" algn="ctr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23567" name="直接箭头连接符 40"/>
              <p:cNvCxnSpPr>
                <a:cxnSpLocks noChangeShapeType="1"/>
              </p:cNvCxnSpPr>
              <p:nvPr/>
            </p:nvCxnSpPr>
            <p:spPr bwMode="auto">
              <a:xfrm>
                <a:off x="5593374" y="2989950"/>
                <a:ext cx="580875" cy="0"/>
              </a:xfrm>
              <a:prstGeom prst="straightConnector1">
                <a:avLst/>
              </a:prstGeom>
              <a:noFill/>
              <a:ln w="28575" algn="ctr">
                <a:solidFill>
                  <a:srgbClr val="11576A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8" name="矩形 37"/>
              <p:cNvSpPr/>
              <p:nvPr/>
            </p:nvSpPr>
            <p:spPr>
              <a:xfrm>
                <a:off x="6102330" y="2808219"/>
                <a:ext cx="582693" cy="339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600" b="1" spc="-100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线程</a:t>
                </a:r>
              </a:p>
            </p:txBody>
          </p:sp>
          <p:sp>
            <p:nvSpPr>
              <p:cNvPr id="39" name="矩形 38"/>
              <p:cNvSpPr/>
              <p:nvPr/>
            </p:nvSpPr>
            <p:spPr bwMode="auto">
              <a:xfrm>
                <a:off x="3738220" y="1579790"/>
                <a:ext cx="2252970" cy="718964"/>
              </a:xfrm>
              <a:prstGeom prst="rect">
                <a:avLst/>
              </a:prstGeom>
              <a:gradFill>
                <a:gsLst>
                  <a:gs pos="100000">
                    <a:srgbClr val="005072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11576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grpSp>
            <p:nvGrpSpPr>
              <p:cNvPr id="23570" name="组合 74"/>
              <p:cNvGrpSpPr>
                <a:grpSpLocks/>
              </p:cNvGrpSpPr>
              <p:nvPr/>
            </p:nvGrpSpPr>
            <p:grpSpPr bwMode="auto">
              <a:xfrm>
                <a:off x="3780488" y="1626123"/>
                <a:ext cx="621649" cy="276999"/>
                <a:chOff x="3557532" y="2120453"/>
                <a:chExt cx="622129" cy="276188"/>
              </a:xfrm>
            </p:grpSpPr>
            <p:sp>
              <p:nvSpPr>
                <p:cNvPr id="23598" name="矩形 55"/>
                <p:cNvSpPr>
                  <a:spLocks noChangeArrowheads="1"/>
                </p:cNvSpPr>
                <p:nvPr/>
              </p:nvSpPr>
              <p:spPr bwMode="auto">
                <a:xfrm>
                  <a:off x="3567661" y="2158362"/>
                  <a:ext cx="612000" cy="216000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rgbClr val="005072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9" name="TextBox 37"/>
                <p:cNvSpPr txBox="1"/>
                <p:nvPr/>
              </p:nvSpPr>
              <p:spPr>
                <a:xfrm>
                  <a:off x="3558133" y="2120147"/>
                  <a:ext cx="606976" cy="27693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1200" b="1" spc="-100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寄存器</a:t>
                  </a:r>
                </a:p>
              </p:txBody>
            </p:sp>
          </p:grpSp>
          <p:grpSp>
            <p:nvGrpSpPr>
              <p:cNvPr id="23571" name="组合 64"/>
              <p:cNvGrpSpPr>
                <a:grpSpLocks/>
              </p:cNvGrpSpPr>
              <p:nvPr/>
            </p:nvGrpSpPr>
            <p:grpSpPr bwMode="auto">
              <a:xfrm>
                <a:off x="5318009" y="1949692"/>
                <a:ext cx="539780" cy="276999"/>
                <a:chOff x="2480296" y="2143687"/>
                <a:chExt cx="540000" cy="276821"/>
              </a:xfrm>
            </p:grpSpPr>
            <p:sp>
              <p:nvSpPr>
                <p:cNvPr id="23596" name="矩形 65"/>
                <p:cNvSpPr>
                  <a:spLocks noChangeArrowheads="1"/>
                </p:cNvSpPr>
                <p:nvPr/>
              </p:nvSpPr>
              <p:spPr bwMode="auto">
                <a:xfrm>
                  <a:off x="2480296" y="2181222"/>
                  <a:ext cx="540000" cy="216000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rgbClr val="005072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597" name="TextBox 66"/>
                <p:cNvSpPr txBox="1">
                  <a:spLocks noChangeArrowheads="1"/>
                </p:cNvSpPr>
                <p:nvPr/>
              </p:nvSpPr>
              <p:spPr bwMode="auto">
                <a:xfrm>
                  <a:off x="2494680" y="2143687"/>
                  <a:ext cx="492643" cy="2768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 b="1">
                      <a:solidFill>
                        <a:srgbClr val="11576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堆栈</a:t>
                  </a:r>
                </a:p>
              </p:txBody>
            </p:sp>
          </p:grpSp>
          <p:grpSp>
            <p:nvGrpSpPr>
              <p:cNvPr id="23572" name="组合 57"/>
              <p:cNvGrpSpPr>
                <a:grpSpLocks/>
              </p:cNvGrpSpPr>
              <p:nvPr/>
            </p:nvGrpSpPr>
            <p:grpSpPr bwMode="auto">
              <a:xfrm>
                <a:off x="3815490" y="1956820"/>
                <a:ext cx="539780" cy="276999"/>
                <a:chOff x="2480296" y="2150810"/>
                <a:chExt cx="540000" cy="276821"/>
              </a:xfrm>
            </p:grpSpPr>
            <p:sp>
              <p:nvSpPr>
                <p:cNvPr id="23594" name="矩形 58"/>
                <p:cNvSpPr>
                  <a:spLocks noChangeArrowheads="1"/>
                </p:cNvSpPr>
                <p:nvPr/>
              </p:nvSpPr>
              <p:spPr bwMode="auto">
                <a:xfrm>
                  <a:off x="2480296" y="2181222"/>
                  <a:ext cx="540000" cy="216000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rgbClr val="005072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595" name="TextBox 59"/>
                <p:cNvSpPr txBox="1">
                  <a:spLocks noChangeArrowheads="1"/>
                </p:cNvSpPr>
                <p:nvPr/>
              </p:nvSpPr>
              <p:spPr bwMode="auto">
                <a:xfrm>
                  <a:off x="2494882" y="2150810"/>
                  <a:ext cx="492643" cy="2768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 b="1">
                      <a:solidFill>
                        <a:srgbClr val="11576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堆栈</a:t>
                  </a:r>
                </a:p>
              </p:txBody>
            </p:sp>
          </p:grpSp>
          <p:grpSp>
            <p:nvGrpSpPr>
              <p:cNvPr id="23573" name="组合 67"/>
              <p:cNvGrpSpPr>
                <a:grpSpLocks/>
              </p:cNvGrpSpPr>
              <p:nvPr/>
            </p:nvGrpSpPr>
            <p:grpSpPr bwMode="auto">
              <a:xfrm>
                <a:off x="4535902" y="1949692"/>
                <a:ext cx="539780" cy="276999"/>
                <a:chOff x="2480296" y="2143687"/>
                <a:chExt cx="540000" cy="276821"/>
              </a:xfrm>
            </p:grpSpPr>
            <p:sp>
              <p:nvSpPr>
                <p:cNvPr id="23592" name="矩形 68"/>
                <p:cNvSpPr>
                  <a:spLocks noChangeArrowheads="1"/>
                </p:cNvSpPr>
                <p:nvPr/>
              </p:nvSpPr>
              <p:spPr bwMode="auto">
                <a:xfrm>
                  <a:off x="2480296" y="2181222"/>
                  <a:ext cx="540000" cy="216000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rgbClr val="005072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593" name="TextBox 69"/>
                <p:cNvSpPr txBox="1">
                  <a:spLocks noChangeArrowheads="1"/>
                </p:cNvSpPr>
                <p:nvPr/>
              </p:nvSpPr>
              <p:spPr bwMode="auto">
                <a:xfrm>
                  <a:off x="2505925" y="2143687"/>
                  <a:ext cx="492643" cy="2768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 b="1">
                      <a:solidFill>
                        <a:srgbClr val="11576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堆栈</a:t>
                  </a:r>
                </a:p>
              </p:txBody>
            </p:sp>
          </p:grpSp>
          <p:grpSp>
            <p:nvGrpSpPr>
              <p:cNvPr id="23574" name="组合 75"/>
              <p:cNvGrpSpPr>
                <a:grpSpLocks/>
              </p:cNvGrpSpPr>
              <p:nvPr/>
            </p:nvGrpSpPr>
            <p:grpSpPr bwMode="auto">
              <a:xfrm>
                <a:off x="4482786" y="1626123"/>
                <a:ext cx="630108" cy="276999"/>
                <a:chOff x="3550415" y="2120453"/>
                <a:chExt cx="629246" cy="276188"/>
              </a:xfrm>
            </p:grpSpPr>
            <p:sp>
              <p:nvSpPr>
                <p:cNvPr id="23590" name="矩形 76"/>
                <p:cNvSpPr>
                  <a:spLocks noChangeArrowheads="1"/>
                </p:cNvSpPr>
                <p:nvPr/>
              </p:nvSpPr>
              <p:spPr bwMode="auto">
                <a:xfrm>
                  <a:off x="3567661" y="2158362"/>
                  <a:ext cx="612000" cy="216000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rgbClr val="005072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1" name="TextBox 49"/>
                <p:cNvSpPr txBox="1"/>
                <p:nvPr/>
              </p:nvSpPr>
              <p:spPr>
                <a:xfrm>
                  <a:off x="3550488" y="2120147"/>
                  <a:ext cx="607264" cy="27693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1200" b="1" spc="-100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寄存器</a:t>
                  </a:r>
                </a:p>
              </p:txBody>
            </p:sp>
          </p:grpSp>
          <p:grpSp>
            <p:nvGrpSpPr>
              <p:cNvPr id="23575" name="组合 78"/>
              <p:cNvGrpSpPr>
                <a:grpSpLocks/>
              </p:cNvGrpSpPr>
              <p:nvPr/>
            </p:nvGrpSpPr>
            <p:grpSpPr bwMode="auto">
              <a:xfrm>
                <a:off x="5244080" y="1626123"/>
                <a:ext cx="624064" cy="276999"/>
                <a:chOff x="3555116" y="2120453"/>
                <a:chExt cx="624545" cy="276188"/>
              </a:xfrm>
            </p:grpSpPr>
            <p:sp>
              <p:nvSpPr>
                <p:cNvPr id="23588" name="矩形 79"/>
                <p:cNvSpPr>
                  <a:spLocks noChangeArrowheads="1"/>
                </p:cNvSpPr>
                <p:nvPr/>
              </p:nvSpPr>
              <p:spPr bwMode="auto">
                <a:xfrm>
                  <a:off x="3567661" y="2158362"/>
                  <a:ext cx="612000" cy="216000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rgbClr val="005072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9" name="TextBox 52"/>
                <p:cNvSpPr txBox="1"/>
                <p:nvPr/>
              </p:nvSpPr>
              <p:spPr>
                <a:xfrm>
                  <a:off x="3554411" y="2120147"/>
                  <a:ext cx="610153" cy="27693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1200" b="1" spc="-100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寄存器</a:t>
                  </a:r>
                </a:p>
              </p:txBody>
            </p:sp>
          </p:grpSp>
          <p:sp>
            <p:nvSpPr>
              <p:cNvPr id="23576" name="矩形 87"/>
              <p:cNvSpPr>
                <a:spLocks noChangeArrowheads="1"/>
              </p:cNvSpPr>
              <p:nvPr/>
            </p:nvSpPr>
            <p:spPr bwMode="auto">
              <a:xfrm>
                <a:off x="3740895" y="2312978"/>
                <a:ext cx="2250310" cy="1763713"/>
              </a:xfrm>
              <a:prstGeom prst="rect">
                <a:avLst/>
              </a:prstGeom>
              <a:noFill/>
              <a:ln w="28575" algn="ctr">
                <a:solidFill>
                  <a:srgbClr val="0050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332027" y="4081087"/>
                <a:ext cx="1536910" cy="3380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1600" b="1" spc="-100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多线程进程</a:t>
                </a:r>
              </a:p>
            </p:txBody>
          </p:sp>
          <p:sp>
            <p:nvSpPr>
              <p:cNvPr id="48" name="矩形 47"/>
              <p:cNvSpPr/>
              <p:nvPr/>
            </p:nvSpPr>
            <p:spPr bwMode="auto">
              <a:xfrm>
                <a:off x="3735045" y="1211579"/>
                <a:ext cx="2256145" cy="360275"/>
              </a:xfrm>
              <a:prstGeom prst="rect">
                <a:avLst/>
              </a:prstGeom>
              <a:gradFill>
                <a:gsLst>
                  <a:gs pos="100000">
                    <a:srgbClr val="005072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 cap="flat" cmpd="sng" algn="ctr">
                <a:solidFill>
                  <a:srgbClr val="11576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grpSp>
            <p:nvGrpSpPr>
              <p:cNvPr id="23579" name="组合 27"/>
              <p:cNvGrpSpPr>
                <a:grpSpLocks/>
              </p:cNvGrpSpPr>
              <p:nvPr/>
            </p:nvGrpSpPr>
            <p:grpSpPr bwMode="auto">
              <a:xfrm>
                <a:off x="3805135" y="1260797"/>
                <a:ext cx="540039" cy="276999"/>
                <a:chOff x="1187347" y="1763072"/>
                <a:chExt cx="540000" cy="278255"/>
              </a:xfrm>
            </p:grpSpPr>
            <p:sp>
              <p:nvSpPr>
                <p:cNvPr id="23586" name="矩形 15"/>
                <p:cNvSpPr>
                  <a:spLocks noChangeArrowheads="1"/>
                </p:cNvSpPr>
                <p:nvPr/>
              </p:nvSpPr>
              <p:spPr bwMode="auto">
                <a:xfrm>
                  <a:off x="1187347" y="1793966"/>
                  <a:ext cx="540000" cy="216000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rgbClr val="005072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600"/>
                </a:p>
              </p:txBody>
            </p:sp>
            <p:sp>
              <p:nvSpPr>
                <p:cNvPr id="23587" name="TextBox 18"/>
                <p:cNvSpPr txBox="1">
                  <a:spLocks noChangeArrowheads="1"/>
                </p:cNvSpPr>
                <p:nvPr/>
              </p:nvSpPr>
              <p:spPr bwMode="auto">
                <a:xfrm>
                  <a:off x="1208362" y="1763072"/>
                  <a:ext cx="492407" cy="2782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 b="1">
                      <a:solidFill>
                        <a:srgbClr val="11576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代码</a:t>
                  </a:r>
                </a:p>
              </p:txBody>
            </p:sp>
          </p:grpSp>
          <p:grpSp>
            <p:nvGrpSpPr>
              <p:cNvPr id="23580" name="组合 29"/>
              <p:cNvGrpSpPr>
                <a:grpSpLocks/>
              </p:cNvGrpSpPr>
              <p:nvPr/>
            </p:nvGrpSpPr>
            <p:grpSpPr bwMode="auto">
              <a:xfrm>
                <a:off x="4515728" y="1260797"/>
                <a:ext cx="540342" cy="276999"/>
                <a:chOff x="1830289" y="1763072"/>
                <a:chExt cx="540000" cy="278255"/>
              </a:xfrm>
            </p:grpSpPr>
            <p:sp>
              <p:nvSpPr>
                <p:cNvPr id="23584" name="矩形 16"/>
                <p:cNvSpPr>
                  <a:spLocks noChangeArrowheads="1"/>
                </p:cNvSpPr>
                <p:nvPr/>
              </p:nvSpPr>
              <p:spPr bwMode="auto">
                <a:xfrm>
                  <a:off x="1830289" y="1793966"/>
                  <a:ext cx="540000" cy="216000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rgbClr val="005072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600"/>
                </a:p>
              </p:txBody>
            </p:sp>
            <p:sp>
              <p:nvSpPr>
                <p:cNvPr id="23585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1844496" y="1763072"/>
                  <a:ext cx="492131" cy="2782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 b="1">
                      <a:solidFill>
                        <a:srgbClr val="11576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</a:t>
                  </a:r>
                </a:p>
              </p:txBody>
            </p:sp>
          </p:grpSp>
          <p:grpSp>
            <p:nvGrpSpPr>
              <p:cNvPr id="23581" name="组合 28"/>
              <p:cNvGrpSpPr>
                <a:grpSpLocks/>
              </p:cNvGrpSpPr>
              <p:nvPr/>
            </p:nvGrpSpPr>
            <p:grpSpPr bwMode="auto">
              <a:xfrm>
                <a:off x="5190985" y="1253260"/>
                <a:ext cx="800219" cy="276999"/>
                <a:chOff x="2444905" y="1755501"/>
                <a:chExt cx="798822" cy="278255"/>
              </a:xfrm>
            </p:grpSpPr>
            <p:sp>
              <p:nvSpPr>
                <p:cNvPr id="23582" name="矩形 17"/>
                <p:cNvSpPr>
                  <a:spLocks noChangeArrowheads="1"/>
                </p:cNvSpPr>
                <p:nvPr/>
              </p:nvSpPr>
              <p:spPr bwMode="auto">
                <a:xfrm>
                  <a:off x="2473231" y="1793966"/>
                  <a:ext cx="718891" cy="215998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rgbClr val="005072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600"/>
                </a:p>
              </p:txBody>
            </p:sp>
            <p:sp>
              <p:nvSpPr>
                <p:cNvPr id="23583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2444905" y="1755501"/>
                  <a:ext cx="798822" cy="2782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 b="1">
                      <a:solidFill>
                        <a:srgbClr val="11576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打开文件</a:t>
                  </a:r>
                </a:p>
              </p:txBody>
            </p:sp>
          </p:grpSp>
        </p:grpSp>
        <p:cxnSp>
          <p:nvCxnSpPr>
            <p:cNvPr id="32" name="直接连接符 31"/>
            <p:cNvCxnSpPr/>
            <p:nvPr/>
          </p:nvCxnSpPr>
          <p:spPr>
            <a:xfrm>
              <a:off x="4455868" y="1597248"/>
              <a:ext cx="0" cy="249336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190981" y="1582964"/>
              <a:ext cx="0" cy="249336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线程引发的新问题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是不是创建线程越多，就能够分配到更多的</a:t>
            </a:r>
            <a:r>
              <a:rPr lang="en-US" altLang="zh-CN">
                <a:ea typeface="宋体" panose="02010600030101010101" pitchFamily="2" charset="-122"/>
              </a:rPr>
              <a:t>CPU</a:t>
            </a:r>
            <a:r>
              <a:rPr lang="zh-CN" altLang="en-US">
                <a:ea typeface="宋体" panose="02010600030101010101" pitchFamily="2" charset="-122"/>
              </a:rPr>
              <a:t>资源？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一个线程触发的中断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异常，是否应该影响其他线程？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何时才能自动回收进程的资源？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如何一次关闭某个进程组的所有线程？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如果存在多核或者分布式计算平台，如何发挥线程的作用？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45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DE6473D-4415-4673-9E1D-5F826D1894F6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55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6F6CC-DD3B-18A5-C726-DFFE8F38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程序运行的过程中，</a:t>
            </a:r>
            <a:r>
              <a:rPr lang="en-US" altLang="zh-CN" dirty="0"/>
              <a:t>OS</a:t>
            </a:r>
            <a:r>
              <a:rPr lang="zh-CN" altLang="en-US" dirty="0"/>
              <a:t>在干什么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C370F-3141-C90E-FE5C-7F4152AC8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程序运行用户态指令时，</a:t>
            </a:r>
            <a:r>
              <a:rPr lang="en-US" altLang="zh-CN" dirty="0"/>
              <a:t>OS</a:t>
            </a:r>
            <a:r>
              <a:rPr lang="zh-CN" altLang="en-US" dirty="0"/>
              <a:t>什么也不干</a:t>
            </a:r>
            <a:endParaRPr lang="en-US" altLang="zh-CN" dirty="0"/>
          </a:p>
          <a:p>
            <a:pPr lvl="1"/>
            <a:r>
              <a:rPr lang="zh-CN" altLang="en-US" dirty="0"/>
              <a:t>占据进程地址空间的一部分，但是不被执行</a:t>
            </a:r>
            <a:endParaRPr lang="en-US" altLang="zh-CN" dirty="0"/>
          </a:p>
          <a:p>
            <a:r>
              <a:rPr lang="zh-CN" altLang="en-US" dirty="0"/>
              <a:t>程序的每一次访存，都会经由过</a:t>
            </a:r>
            <a:r>
              <a:rPr lang="en-US" altLang="zh-CN" dirty="0"/>
              <a:t>cache, </a:t>
            </a:r>
            <a:r>
              <a:rPr lang="en-US" altLang="zh-CN" dirty="0" err="1"/>
              <a:t>TLB</a:t>
            </a:r>
            <a:r>
              <a:rPr lang="en-US" altLang="zh-CN" dirty="0"/>
              <a:t>, MMU, </a:t>
            </a:r>
            <a:r>
              <a:rPr lang="zh-CN" altLang="en-US" dirty="0"/>
              <a:t>页表，最终取得所需的数据</a:t>
            </a:r>
            <a:endParaRPr lang="en-US" altLang="zh-CN" dirty="0"/>
          </a:p>
          <a:p>
            <a:pPr lvl="1"/>
            <a:r>
              <a:rPr lang="zh-CN" altLang="en-US" dirty="0"/>
              <a:t>这些操作都是由硬件完成的，</a:t>
            </a:r>
            <a:r>
              <a:rPr lang="en-US" altLang="zh-CN" dirty="0"/>
              <a:t>OS</a:t>
            </a:r>
            <a:r>
              <a:rPr lang="zh-CN" altLang="en-US" dirty="0"/>
              <a:t>并不参与</a:t>
            </a:r>
            <a:endParaRPr lang="en-US" altLang="zh-CN" dirty="0"/>
          </a:p>
          <a:p>
            <a:r>
              <a:rPr lang="en-US" altLang="zh-CN" dirty="0"/>
              <a:t>MMU</a:t>
            </a:r>
            <a:r>
              <a:rPr lang="zh-CN" altLang="en-US" dirty="0"/>
              <a:t>无法翻译，产生缺页异常，由硬件将</a:t>
            </a:r>
            <a:r>
              <a:rPr lang="en-US" altLang="zh-CN" dirty="0"/>
              <a:t>PC</a:t>
            </a:r>
            <a:r>
              <a:rPr lang="zh-CN" altLang="en-US" dirty="0"/>
              <a:t>转到相应的“门</a:t>
            </a:r>
            <a:r>
              <a:rPr lang="en-US" altLang="zh-CN" dirty="0"/>
              <a:t>”,</a:t>
            </a:r>
            <a:r>
              <a:rPr lang="zh-CN" altLang="en-US" dirty="0"/>
              <a:t>设置权限，进入</a:t>
            </a:r>
            <a:r>
              <a:rPr lang="en-US" altLang="zh-CN" dirty="0"/>
              <a:t>OS</a:t>
            </a:r>
            <a:r>
              <a:rPr lang="zh-CN" altLang="en-US" dirty="0"/>
              <a:t>代码区处理</a:t>
            </a:r>
            <a:endParaRPr lang="en-US" altLang="zh-CN" dirty="0"/>
          </a:p>
          <a:p>
            <a:pPr lvl="1"/>
            <a:r>
              <a:rPr lang="zh-CN" altLang="en-US" dirty="0"/>
              <a:t>涉及到查询</a:t>
            </a:r>
            <a:r>
              <a:rPr lang="en-US" altLang="zh-CN" dirty="0" err="1"/>
              <a:t>vma</a:t>
            </a:r>
            <a:r>
              <a:rPr lang="zh-CN" altLang="en-US" dirty="0"/>
              <a:t>，查询</a:t>
            </a:r>
            <a:r>
              <a:rPr lang="en-US" altLang="zh-CN" dirty="0"/>
              <a:t>maps, </a:t>
            </a:r>
            <a:r>
              <a:rPr lang="zh-CN" altLang="en-US" dirty="0"/>
              <a:t>查询文件系统，控制磁盘，修改页表等，均在内核态完成</a:t>
            </a:r>
            <a:endParaRPr lang="en-US" altLang="zh-CN" dirty="0"/>
          </a:p>
          <a:p>
            <a:r>
              <a:rPr lang="zh-CN" altLang="en-US" dirty="0"/>
              <a:t>程序产生系统调用，自主产生中断指令，由硬件将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带到相应的“门”，并执行</a:t>
            </a:r>
            <a:r>
              <a:rPr lang="en-US" altLang="zh-CN" dirty="0"/>
              <a:t>OS</a:t>
            </a:r>
            <a:r>
              <a:rPr lang="zh-CN" altLang="en-US" dirty="0"/>
              <a:t>中预设的代码</a:t>
            </a:r>
            <a:endParaRPr lang="en-US" altLang="zh-CN" dirty="0"/>
          </a:p>
          <a:p>
            <a:r>
              <a:rPr lang="zh-CN" altLang="en-US" dirty="0"/>
              <a:t>运行过程中发生中断（如时钟），由硬件将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带到相应的“门”，计时，并可能发生上下文切换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8301B0-F7EE-E864-A5D9-CA718624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5076B-2493-16F9-0E78-634069C5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5B91A-8171-B2DF-B723-3978E826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7354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权限管理最终是怎么实现的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每一个页表项上，都有一个权限管理的位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是不是说，段上的权限管理，和页上的权限管理是重复的呢？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是的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除了内存分区外，指令也分出了等级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32856"/>
            <a:ext cx="45720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25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指令的等级状态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普通指令</a:t>
            </a:r>
            <a:endParaRPr lang="en-US" altLang="zh-CN" dirty="0"/>
          </a:p>
          <a:p>
            <a:pPr lvl="1"/>
            <a:r>
              <a:rPr lang="zh-CN" altLang="en-US" dirty="0"/>
              <a:t>加减乘除、移位、跳转、</a:t>
            </a:r>
            <a:r>
              <a:rPr lang="zh-CN" altLang="en-US" dirty="0">
                <a:solidFill>
                  <a:srgbClr val="FF0000"/>
                </a:solidFill>
              </a:rPr>
              <a:t>中断（</a:t>
            </a:r>
            <a:r>
              <a:rPr lang="en-US" altLang="zh-CN" dirty="0">
                <a:solidFill>
                  <a:srgbClr val="FF0000"/>
                </a:solidFill>
              </a:rPr>
              <a:t>INT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特权指令</a:t>
            </a:r>
            <a:endParaRPr lang="en-US" altLang="zh-CN" dirty="0"/>
          </a:p>
          <a:p>
            <a:pPr lvl="1"/>
            <a:r>
              <a:rPr lang="zh-CN" altLang="en-US" dirty="0"/>
              <a:t>停机指令</a:t>
            </a:r>
            <a:r>
              <a:rPr lang="en-US" altLang="zh-CN" dirty="0"/>
              <a:t>HLT</a:t>
            </a:r>
            <a:r>
              <a:rPr lang="zh-CN" altLang="en-US" dirty="0"/>
              <a:t>、等待指令</a:t>
            </a:r>
            <a:r>
              <a:rPr lang="en-US" altLang="zh-CN" dirty="0"/>
              <a:t>WAIT/MWAIT</a:t>
            </a:r>
            <a:r>
              <a:rPr lang="zh-CN" altLang="en-US" dirty="0"/>
              <a:t>、换码指令</a:t>
            </a:r>
            <a:r>
              <a:rPr lang="en-US" altLang="zh-CN" dirty="0"/>
              <a:t>ESC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总线封锁指令</a:t>
            </a:r>
            <a:r>
              <a:rPr lang="en-US" altLang="zh-CN" dirty="0"/>
              <a:t>LOCK</a:t>
            </a:r>
            <a:r>
              <a:rPr lang="zh-CN" altLang="en-US" dirty="0"/>
              <a:t>、内存范围检查指令</a:t>
            </a:r>
            <a:r>
              <a:rPr lang="en-US" altLang="zh-CN" dirty="0"/>
              <a:t>BOUND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全局描述符表操作指令</a:t>
            </a:r>
            <a:r>
              <a:rPr lang="en-US" altLang="zh-CN" dirty="0"/>
              <a:t>LGDT/SGDT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中断描述符表操作指令</a:t>
            </a:r>
            <a:r>
              <a:rPr lang="en-US" altLang="zh-CN" dirty="0"/>
              <a:t>LIDT/SIDT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局部描述符表操作指令</a:t>
            </a:r>
            <a:r>
              <a:rPr lang="en-US" altLang="zh-CN" dirty="0"/>
              <a:t>LLDT/SLDT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描述符段界限值加载指令</a:t>
            </a:r>
            <a:r>
              <a:rPr lang="en-US" altLang="zh-CN" dirty="0"/>
              <a:t>LSR</a:t>
            </a:r>
            <a:r>
              <a:rPr lang="zh-CN" altLang="en-US" dirty="0"/>
              <a:t>、描述符访问权读取指令</a:t>
            </a:r>
            <a:r>
              <a:rPr lang="en-US" altLang="zh-CN" dirty="0"/>
              <a:t>LAR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任务寄存器操作指令</a:t>
            </a:r>
            <a:r>
              <a:rPr lang="en-US" altLang="zh-CN" dirty="0"/>
              <a:t>LTR/STR</a:t>
            </a:r>
            <a:r>
              <a:rPr lang="zh-CN" altLang="en-US" dirty="0"/>
              <a:t>、请求特权级调整指令</a:t>
            </a:r>
            <a:r>
              <a:rPr lang="en-US" altLang="zh-CN" dirty="0"/>
              <a:t>ARPL</a:t>
            </a:r>
            <a:r>
              <a:rPr lang="zh-CN" altLang="en-US" dirty="0"/>
              <a:t>、任务切换标志清零指令</a:t>
            </a:r>
            <a:r>
              <a:rPr lang="en-US" altLang="zh-CN" dirty="0"/>
              <a:t>CLTS</a:t>
            </a:r>
            <a:r>
              <a:rPr lang="zh-CN" altLang="en-US" dirty="0"/>
              <a:t>、控制寄存器和调试寄存器数据传送指令</a:t>
            </a:r>
            <a:r>
              <a:rPr lang="en-US" altLang="zh-CN" dirty="0"/>
              <a:t>MOV</a:t>
            </a:r>
            <a:r>
              <a:rPr lang="zh-CN" altLang="en-US" dirty="0"/>
              <a:t>、高速缓存控制指令</a:t>
            </a:r>
            <a:r>
              <a:rPr lang="en-US" altLang="zh-CN" dirty="0"/>
              <a:t>INVD/WBINVD/INVLPG</a:t>
            </a:r>
            <a:r>
              <a:rPr lang="zh-CN" altLang="en-US" dirty="0"/>
              <a:t>、型号相关寄存器读取和写入指令</a:t>
            </a:r>
            <a:r>
              <a:rPr lang="en-US" altLang="zh-CN" dirty="0"/>
              <a:t>RDMSR/WRMSR</a:t>
            </a:r>
            <a:r>
              <a:rPr lang="zh-CN" altLang="en-US" dirty="0"/>
              <a:t>、处理器信息获取指令</a:t>
            </a:r>
            <a:r>
              <a:rPr lang="en-US" altLang="zh-CN" dirty="0"/>
              <a:t>CPUID</a:t>
            </a:r>
            <a:r>
              <a:rPr lang="zh-CN" altLang="en-US" dirty="0"/>
              <a:t>、时间戳读取指令</a:t>
            </a:r>
            <a:r>
              <a:rPr lang="en-US" altLang="zh-CN" dirty="0"/>
              <a:t>RDTSC</a:t>
            </a:r>
            <a:r>
              <a:rPr lang="zh-CN" altLang="en-US" dirty="0"/>
              <a:t>等</a:t>
            </a:r>
          </a:p>
          <a:p>
            <a:r>
              <a:rPr lang="zh-CN" altLang="en-US" dirty="0"/>
              <a:t>原文链接：</a:t>
            </a:r>
            <a:r>
              <a:rPr lang="en-US" altLang="zh-CN" dirty="0"/>
              <a:t>https://blog.csdn.net/jukaiit/article/details/16811139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5FD82A-B7E6-45EF-A6AD-CFE05C0DE389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2885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如何实现权限迁移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282" y="1943691"/>
            <a:ext cx="4977766" cy="2341976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借助“中断门”或者“陷阱门”</a:t>
            </a:r>
            <a:endParaRPr lang="en-US" altLang="zh-CN" dirty="0"/>
          </a:p>
          <a:p>
            <a:r>
              <a:rPr lang="zh-CN" altLang="en-US" dirty="0"/>
              <a:t>门描述符中，描述了想穿过门的人必须具备的权限，以及穿过门后，会到达到段和偏移量</a:t>
            </a:r>
            <a:endParaRPr lang="en-US" altLang="zh-CN" dirty="0"/>
          </a:p>
          <a:p>
            <a:r>
              <a:rPr lang="zh-CN" altLang="en-US" dirty="0"/>
              <a:t>也就是说，谁可以调用</a:t>
            </a:r>
            <a:r>
              <a:rPr lang="en-US" altLang="zh-CN" dirty="0" err="1"/>
              <a:t>int</a:t>
            </a:r>
            <a:r>
              <a:rPr lang="zh-CN" altLang="en-US" dirty="0"/>
              <a:t>指令来使</a:t>
            </a:r>
            <a:r>
              <a:rPr lang="en-US" altLang="zh-CN" dirty="0"/>
              <a:t>PC</a:t>
            </a:r>
            <a:r>
              <a:rPr lang="zh-CN" altLang="en-US" dirty="0"/>
              <a:t>穿过这个门，调用后的权限，和调用后</a:t>
            </a:r>
            <a:r>
              <a:rPr lang="en-US" altLang="zh-CN" dirty="0"/>
              <a:t>PC</a:t>
            </a:r>
            <a:r>
              <a:rPr lang="zh-CN" altLang="en-US" dirty="0"/>
              <a:t>到达的位置都已经被预置了</a:t>
            </a:r>
            <a:r>
              <a:rPr lang="en-US" altLang="zh-CN" dirty="0"/>
              <a:t>(kern/trap/</a:t>
            </a:r>
            <a:r>
              <a:rPr lang="en-US" altLang="zh-CN" dirty="0" err="1"/>
              <a:t>trap.c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object 3"/>
          <p:cNvSpPr/>
          <p:nvPr/>
        </p:nvSpPr>
        <p:spPr>
          <a:xfrm>
            <a:off x="5685169" y="1943691"/>
            <a:ext cx="2908934" cy="274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2" y="4496980"/>
            <a:ext cx="4618469" cy="15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4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扩展问题：关于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理论上可以用任何代码实现，但是其中相当一部分代码是硬件相关的，所以相当部分是汇编写的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BIOS</a:t>
            </a:r>
            <a:r>
              <a:rPr lang="zh-CN" altLang="en-US" dirty="0"/>
              <a:t>的代码是固定的，为什么可以读取如此之多型号的外设？</a:t>
            </a:r>
            <a:endParaRPr lang="en-US" altLang="zh-CN" dirty="0"/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IBM</a:t>
            </a:r>
            <a:r>
              <a:rPr lang="zh-CN" altLang="en-US" dirty="0"/>
              <a:t>发布的兼容机标准的一部分，鉴于当时</a:t>
            </a:r>
            <a:r>
              <a:rPr lang="en-US" altLang="zh-CN" dirty="0"/>
              <a:t>IBM</a:t>
            </a:r>
            <a:r>
              <a:rPr lang="zh-CN" altLang="en-US" dirty="0"/>
              <a:t>的统治地位，其他所有厂商都遵从了这一标准的实现。换言之，是同一类设备尽管其生产厂家和型号不尽相当，它们的“基础操作”方式是一样的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9930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 bwMode="auto">
          <a:xfrm>
            <a:off x="5760132" y="2465057"/>
            <a:ext cx="324036" cy="324036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118" name="TextBox 117"/>
          <p:cNvSpPr txBox="1">
            <a:spLocks noChangeArrowheads="1"/>
          </p:cNvSpPr>
          <p:nvPr/>
        </p:nvSpPr>
        <p:spPr bwMode="auto">
          <a:xfrm>
            <a:off x="1143000" y="1660922"/>
            <a:ext cx="68580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x86 特权级 –通过中断切换特权级</a:t>
            </a:r>
          </a:p>
        </p:txBody>
      </p:sp>
      <p:sp>
        <p:nvSpPr>
          <p:cNvPr id="125" name="TextBox 11"/>
          <p:cNvSpPr txBox="1">
            <a:spLocks noChangeArrowheads="1"/>
          </p:cNvSpPr>
          <p:nvPr/>
        </p:nvSpPr>
        <p:spPr bwMode="auto">
          <a:xfrm>
            <a:off x="3873879" y="3745040"/>
            <a:ext cx="1326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Before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Transfer to Handler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6" name="Straight Arrow Connector 21"/>
          <p:cNvCxnSpPr>
            <a:cxnSpLocks noChangeShapeType="1"/>
          </p:cNvCxnSpPr>
          <p:nvPr/>
        </p:nvCxnSpPr>
        <p:spPr bwMode="auto">
          <a:xfrm flipH="1">
            <a:off x="3576221" y="3845051"/>
            <a:ext cx="313134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sp>
        <p:nvSpPr>
          <p:cNvPr id="127" name="TextBox 13"/>
          <p:cNvSpPr txBox="1">
            <a:spLocks noChangeArrowheads="1"/>
          </p:cNvSpPr>
          <p:nvPr/>
        </p:nvSpPr>
        <p:spPr bwMode="auto">
          <a:xfrm>
            <a:off x="3607179" y="4789217"/>
            <a:ext cx="1326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After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Transfer to Handler</a:t>
            </a:r>
            <a:endParaRPr lang="zh-CN" altLang="en-US" sz="900" b="1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TextBox 14"/>
          <p:cNvSpPr txBox="1">
            <a:spLocks noChangeArrowheads="1"/>
          </p:cNvSpPr>
          <p:nvPr/>
        </p:nvSpPr>
        <p:spPr bwMode="auto">
          <a:xfrm>
            <a:off x="2965182" y="3220683"/>
            <a:ext cx="1739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Interrupt Stack Usage with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Privilege-Level Change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2579285" y="2936013"/>
            <a:ext cx="3508305" cy="272940"/>
          </a:xfrm>
          <a:prstGeom prst="rect">
            <a:avLst/>
          </a:prstGeom>
          <a:noFill/>
          <a:ln w="28575">
            <a:solidFill>
              <a:srgbClr val="00507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zh-CN" altLang="en-US"/>
          </a:p>
        </p:txBody>
      </p:sp>
      <p:cxnSp>
        <p:nvCxnSpPr>
          <p:cNvPr id="130" name="直接连接符 129"/>
          <p:cNvCxnSpPr>
            <a:stCxn id="129" idx="0"/>
            <a:endCxn id="129" idx="2"/>
          </p:cNvCxnSpPr>
          <p:nvPr/>
        </p:nvCxnSpPr>
        <p:spPr>
          <a:xfrm rot="16200000" flipH="1">
            <a:off x="4196967" y="3072351"/>
            <a:ext cx="272940" cy="1279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/>
          <p:cNvSpPr/>
          <p:nvPr/>
        </p:nvSpPr>
        <p:spPr bwMode="auto">
          <a:xfrm>
            <a:off x="2579285" y="2472152"/>
            <a:ext cx="3508305" cy="328134"/>
          </a:xfrm>
          <a:prstGeom prst="rect">
            <a:avLst/>
          </a:prstGeom>
          <a:noFill/>
          <a:ln w="28575">
            <a:solidFill>
              <a:srgbClr val="00507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/>
          <a:lstStyle/>
          <a:p>
            <a:pPr algn="ctr"/>
            <a:endParaRPr lang="zh-CN" altLang="en-US"/>
          </a:p>
        </p:txBody>
      </p:sp>
      <p:cxnSp>
        <p:nvCxnSpPr>
          <p:cNvPr id="132" name="直接连接符 131"/>
          <p:cNvCxnSpPr/>
          <p:nvPr/>
        </p:nvCxnSpPr>
        <p:spPr>
          <a:xfrm rot="5400000">
            <a:off x="4255001" y="2631235"/>
            <a:ext cx="328134" cy="1279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rot="5400000">
            <a:off x="4427540" y="2631235"/>
            <a:ext cx="328134" cy="1279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rot="5400000">
            <a:off x="4657593" y="2631235"/>
            <a:ext cx="328134" cy="1279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rot="5400000">
            <a:off x="5232725" y="2639424"/>
            <a:ext cx="328134" cy="1279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554746" y="2333942"/>
            <a:ext cx="31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31</a:t>
            </a:r>
          </a:p>
          <a:p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148814" y="2548778"/>
            <a:ext cx="75764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Offset 31..16</a:t>
            </a:r>
            <a:endParaRPr lang="zh-CN" altLang="en-US" sz="675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221587" y="2349314"/>
            <a:ext cx="1583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909671" y="2345665"/>
            <a:ext cx="2293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053348" y="2549425"/>
            <a:ext cx="2875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909671" y="2803435"/>
            <a:ext cx="1714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052348" y="3006281"/>
            <a:ext cx="1736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137282" y="2805745"/>
            <a:ext cx="2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16 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02031" y="2558483"/>
            <a:ext cx="17254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sz="675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606982" y="2451755"/>
            <a:ext cx="230053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D</a:t>
            </a:r>
          </a:p>
          <a:p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P</a:t>
            </a:r>
          </a:p>
          <a:p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L</a:t>
            </a:r>
            <a:endParaRPr lang="zh-CN" altLang="en-US" sz="675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801119" y="2549048"/>
            <a:ext cx="75607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0  D  1  </a:t>
            </a:r>
            <a:r>
              <a:rPr lang="en-US" altLang="zh-CN" sz="675" b="1" dirty="0" err="1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  0</a:t>
            </a:r>
            <a:endParaRPr lang="zh-CN" altLang="en-US" sz="675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016138" y="2981504"/>
            <a:ext cx="1050642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Segment Selector</a:t>
            </a:r>
            <a:endParaRPr lang="zh-CN" altLang="en-US" sz="675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877850" y="2981504"/>
            <a:ext cx="96371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Offset 15..0</a:t>
            </a:r>
            <a:endParaRPr lang="zh-CN" altLang="en-US" sz="675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554746" y="2802676"/>
            <a:ext cx="31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31</a:t>
            </a:r>
          </a:p>
          <a:p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368214" y="2349314"/>
            <a:ext cx="1583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205620" y="2343646"/>
            <a:ext cx="274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375621" y="2343646"/>
            <a:ext cx="274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506462" y="2343646"/>
            <a:ext cx="274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652200" y="2343646"/>
            <a:ext cx="274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786192" y="2343646"/>
            <a:ext cx="274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294920" y="2805745"/>
            <a:ext cx="2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15 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7" name="Down Arrow 5"/>
          <p:cNvSpPr>
            <a:spLocks noChangeArrowheads="1"/>
          </p:cNvSpPr>
          <p:nvPr/>
        </p:nvSpPr>
        <p:spPr bwMode="auto">
          <a:xfrm>
            <a:off x="4501951" y="2109469"/>
            <a:ext cx="261534" cy="143909"/>
          </a:xfrm>
          <a:prstGeom prst="downArrow">
            <a:avLst>
              <a:gd name="adj1" fmla="val 50000"/>
              <a:gd name="adj2" fmla="val 49996"/>
            </a:avLst>
          </a:prstGeom>
          <a:solidFill>
            <a:srgbClr val="C00000"/>
          </a:solidFill>
          <a:ln w="9525">
            <a:solidFill>
              <a:srgbClr val="005072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58" name="TextBox 14"/>
          <p:cNvSpPr txBox="1">
            <a:spLocks noChangeArrowheads="1"/>
          </p:cNvSpPr>
          <p:nvPr/>
        </p:nvSpPr>
        <p:spPr bwMode="auto">
          <a:xfrm>
            <a:off x="3899058" y="2202545"/>
            <a:ext cx="101822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Interrupt Gate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377652" y="2549048"/>
            <a:ext cx="75607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0  </a:t>
            </a:r>
            <a:r>
              <a:rPr lang="en-US" altLang="zh-CN" sz="675" b="1" dirty="0" err="1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67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675" b="1" dirty="0" err="1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675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0" name="直接连接符 159"/>
          <p:cNvCxnSpPr/>
          <p:nvPr/>
        </p:nvCxnSpPr>
        <p:spPr>
          <a:xfrm rot="5400000">
            <a:off x="5586465" y="2639425"/>
            <a:ext cx="328134" cy="1279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88320" y="2349314"/>
            <a:ext cx="1583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734947" y="2349314"/>
            <a:ext cx="1583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6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2739752" y="3591018"/>
            <a:ext cx="0" cy="1674186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2739752" y="3807042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2739752" y="3989926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2739752" y="4174887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2739752" y="4357771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>
            <a:off x="2739752" y="4544810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2739752" y="4727693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2739752" y="4908028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>
            <a:off x="2739752" y="5092989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>
            <a:off x="3554940" y="3591018"/>
            <a:ext cx="0" cy="1674186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21"/>
          <p:cNvCxnSpPr>
            <a:cxnSpLocks noChangeShapeType="1"/>
          </p:cNvCxnSpPr>
          <p:nvPr/>
        </p:nvCxnSpPr>
        <p:spPr bwMode="auto">
          <a:xfrm>
            <a:off x="4836932" y="5033415"/>
            <a:ext cx="334938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cxnSp>
        <p:nvCxnSpPr>
          <p:cNvPr id="174" name="直接连接符 173"/>
          <p:cNvCxnSpPr/>
          <p:nvPr/>
        </p:nvCxnSpPr>
        <p:spPr>
          <a:xfrm>
            <a:off x="5214974" y="3591018"/>
            <a:ext cx="0" cy="1674186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>
            <a:off x="5214974" y="3807042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>
            <a:off x="5214974" y="3989926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>
            <a:off x="5214974" y="4174887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5214974" y="4357771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5214974" y="4544810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5214974" y="4727693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5214974" y="4908028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5214974" y="5092989"/>
            <a:ext cx="810090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>
            <a:off x="6030162" y="3591018"/>
            <a:ext cx="0" cy="1674186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1"/>
          <p:cNvSpPr txBox="1">
            <a:spLocks noChangeArrowheads="1"/>
          </p:cNvSpPr>
          <p:nvPr/>
        </p:nvSpPr>
        <p:spPr bwMode="auto">
          <a:xfrm>
            <a:off x="5418830" y="4173227"/>
            <a:ext cx="42832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 </a:t>
            </a:r>
          </a:p>
        </p:txBody>
      </p:sp>
      <p:sp>
        <p:nvSpPr>
          <p:cNvPr id="185" name="TextBox 11"/>
          <p:cNvSpPr txBox="1">
            <a:spLocks noChangeArrowheads="1"/>
          </p:cNvSpPr>
          <p:nvPr/>
        </p:nvSpPr>
        <p:spPr bwMode="auto">
          <a:xfrm>
            <a:off x="5418830" y="3987562"/>
            <a:ext cx="35618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 </a:t>
            </a:r>
          </a:p>
        </p:txBody>
      </p:sp>
      <p:sp>
        <p:nvSpPr>
          <p:cNvPr id="186" name="TextBox 11"/>
          <p:cNvSpPr txBox="1">
            <a:spLocks noChangeArrowheads="1"/>
          </p:cNvSpPr>
          <p:nvPr/>
        </p:nvSpPr>
        <p:spPr bwMode="auto">
          <a:xfrm>
            <a:off x="5313297" y="4358893"/>
            <a:ext cx="6543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EFLAGS </a:t>
            </a:r>
          </a:p>
        </p:txBody>
      </p:sp>
      <p:sp>
        <p:nvSpPr>
          <p:cNvPr id="187" name="TextBox 11"/>
          <p:cNvSpPr txBox="1">
            <a:spLocks noChangeArrowheads="1"/>
          </p:cNvSpPr>
          <p:nvPr/>
        </p:nvSpPr>
        <p:spPr bwMode="auto">
          <a:xfrm>
            <a:off x="5455180" y="4542215"/>
            <a:ext cx="36420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 </a:t>
            </a:r>
          </a:p>
        </p:txBody>
      </p:sp>
      <p:sp>
        <p:nvSpPr>
          <p:cNvPr id="188" name="TextBox 11"/>
          <p:cNvSpPr txBox="1">
            <a:spLocks noChangeArrowheads="1"/>
          </p:cNvSpPr>
          <p:nvPr/>
        </p:nvSpPr>
        <p:spPr bwMode="auto">
          <a:xfrm>
            <a:off x="5455180" y="4729052"/>
            <a:ext cx="39786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EIP </a:t>
            </a:r>
          </a:p>
        </p:txBody>
      </p:sp>
      <p:sp>
        <p:nvSpPr>
          <p:cNvPr id="189" name="TextBox 11"/>
          <p:cNvSpPr txBox="1">
            <a:spLocks noChangeArrowheads="1"/>
          </p:cNvSpPr>
          <p:nvPr/>
        </p:nvSpPr>
        <p:spPr bwMode="auto">
          <a:xfrm>
            <a:off x="5258118" y="4904492"/>
            <a:ext cx="80502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 Code</a:t>
            </a:r>
          </a:p>
        </p:txBody>
      </p:sp>
      <p:sp>
        <p:nvSpPr>
          <p:cNvPr id="69" name="标题 1"/>
          <p:cNvSpPr>
            <a:spLocks noGrp="1"/>
          </p:cNvSpPr>
          <p:nvPr>
            <p:ph type="title"/>
          </p:nvPr>
        </p:nvSpPr>
        <p:spPr>
          <a:xfrm>
            <a:off x="432271" y="897253"/>
            <a:ext cx="7886700" cy="994172"/>
          </a:xfrm>
        </p:spPr>
        <p:txBody>
          <a:bodyPr/>
          <a:lstStyle/>
          <a:p>
            <a:r>
              <a:rPr lang="zh-CN" altLang="en-US" dirty="0"/>
              <a:t>穿门而过时发生了什么？</a:t>
            </a:r>
          </a:p>
        </p:txBody>
      </p:sp>
    </p:spTree>
    <p:extLst>
      <p:ext uri="{BB962C8B-B14F-4D97-AF65-F5344CB8AC3E}">
        <p14:creationId xmlns:p14="http://schemas.microsoft.com/office/powerpoint/2010/main" val="408399770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1143000" y="1660922"/>
            <a:ext cx="68580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x86 特权级 –切换特权级 (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to 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16" name="TextBox 11"/>
          <p:cNvSpPr txBox="1">
            <a:spLocks noChangeArrowheads="1"/>
          </p:cNvSpPr>
          <p:nvPr/>
        </p:nvSpPr>
        <p:spPr bwMode="auto">
          <a:xfrm>
            <a:off x="2586262" y="2306417"/>
            <a:ext cx="898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Before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Entering ISR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7" name="Straight Arrow Connector 21"/>
          <p:cNvCxnSpPr>
            <a:cxnSpLocks noChangeShapeType="1"/>
          </p:cNvCxnSpPr>
          <p:nvPr/>
        </p:nvCxnSpPr>
        <p:spPr bwMode="auto">
          <a:xfrm flipH="1">
            <a:off x="2327014" y="2393522"/>
            <a:ext cx="272729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cxnSp>
        <p:nvCxnSpPr>
          <p:cNvPr id="119" name="直接连接符 118"/>
          <p:cNvCxnSpPr/>
          <p:nvPr/>
        </p:nvCxnSpPr>
        <p:spPr>
          <a:xfrm>
            <a:off x="1598474" y="2132856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1598473" y="2321006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1598473" y="2480292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598473" y="2641387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1598473" y="2800673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1598473" y="2963578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1598473" y="3122864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1598473" y="3279929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1598473" y="3441024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2308477" y="2132856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0735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1143000" y="1660922"/>
            <a:ext cx="68580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x86 特权级 –切换特权级 (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to 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16" name="TextBox 11"/>
          <p:cNvSpPr txBox="1">
            <a:spLocks noChangeArrowheads="1"/>
          </p:cNvSpPr>
          <p:nvPr/>
        </p:nvSpPr>
        <p:spPr bwMode="auto">
          <a:xfrm>
            <a:off x="2586262" y="2306417"/>
            <a:ext cx="898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Before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Entering ISR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7" name="Straight Arrow Connector 21"/>
          <p:cNvCxnSpPr>
            <a:cxnSpLocks noChangeShapeType="1"/>
          </p:cNvCxnSpPr>
          <p:nvPr/>
        </p:nvCxnSpPr>
        <p:spPr bwMode="auto">
          <a:xfrm flipH="1">
            <a:off x="2327014" y="2393522"/>
            <a:ext cx="272729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cxnSp>
        <p:nvCxnSpPr>
          <p:cNvPr id="119" name="直接连接符 118"/>
          <p:cNvCxnSpPr/>
          <p:nvPr/>
        </p:nvCxnSpPr>
        <p:spPr>
          <a:xfrm>
            <a:off x="1598474" y="2132856"/>
            <a:ext cx="0" cy="1458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1598473" y="2321006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1598473" y="2480292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598473" y="2641387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1598473" y="2800673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1598473" y="2963578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1598473" y="3122864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1598473" y="3279929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1598473" y="3441024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2308477" y="2132856"/>
            <a:ext cx="0" cy="1458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1"/>
          <p:cNvSpPr txBox="1">
            <a:spLocks noChangeArrowheads="1"/>
          </p:cNvSpPr>
          <p:nvPr/>
        </p:nvSpPr>
        <p:spPr bwMode="auto">
          <a:xfrm>
            <a:off x="2586261" y="3905292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After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Stack Switch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Straight Arrow Connector 21"/>
          <p:cNvCxnSpPr>
            <a:cxnSpLocks noChangeShapeType="1"/>
          </p:cNvCxnSpPr>
          <p:nvPr/>
        </p:nvCxnSpPr>
        <p:spPr bwMode="auto">
          <a:xfrm flipH="1">
            <a:off x="2327014" y="3992398"/>
            <a:ext cx="272729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cxnSp>
        <p:nvCxnSpPr>
          <p:cNvPr id="33" name="直接连接符 32"/>
          <p:cNvCxnSpPr/>
          <p:nvPr/>
        </p:nvCxnSpPr>
        <p:spPr>
          <a:xfrm>
            <a:off x="1598474" y="3731732"/>
            <a:ext cx="0" cy="1458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598473" y="3919882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598473" y="4079168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598473" y="4240262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598473" y="4399549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598473" y="4562453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598473" y="4721739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598473" y="4878805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98473" y="5039900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2308477" y="3731732"/>
            <a:ext cx="0" cy="1458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1"/>
          <p:cNvSpPr txBox="1">
            <a:spLocks noChangeArrowheads="1"/>
          </p:cNvSpPr>
          <p:nvPr/>
        </p:nvSpPr>
        <p:spPr bwMode="auto">
          <a:xfrm>
            <a:off x="3452468" y="4863516"/>
            <a:ext cx="80502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 Code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3467150" y="3731732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467149" y="3919882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467149" y="4079168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467149" y="4240262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467149" y="4399549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67149" y="4562453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467149" y="4721739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67149" y="4878805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467149" y="5039900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177153" y="3731732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1"/>
          <p:cNvSpPr txBox="1">
            <a:spLocks noChangeArrowheads="1"/>
          </p:cNvSpPr>
          <p:nvPr/>
        </p:nvSpPr>
        <p:spPr bwMode="auto">
          <a:xfrm>
            <a:off x="3465895" y="4061344"/>
            <a:ext cx="78899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SS(RPL=3)</a:t>
            </a:r>
          </a:p>
        </p:txBody>
      </p:sp>
      <p:sp>
        <p:nvSpPr>
          <p:cNvPr id="55" name="TextBox 11"/>
          <p:cNvSpPr txBox="1">
            <a:spLocks noChangeArrowheads="1"/>
          </p:cNvSpPr>
          <p:nvPr/>
        </p:nvSpPr>
        <p:spPr bwMode="auto">
          <a:xfrm>
            <a:off x="3651332" y="4223052"/>
            <a:ext cx="39466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</a:p>
        </p:txBody>
      </p:sp>
      <p:sp>
        <p:nvSpPr>
          <p:cNvPr id="56" name="TextBox 11"/>
          <p:cNvSpPr txBox="1">
            <a:spLocks noChangeArrowheads="1"/>
          </p:cNvSpPr>
          <p:nvPr/>
        </p:nvSpPr>
        <p:spPr bwMode="auto">
          <a:xfrm>
            <a:off x="3514266" y="4384761"/>
            <a:ext cx="62068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EFLAGS</a:t>
            </a:r>
          </a:p>
        </p:txBody>
      </p:sp>
      <p:sp>
        <p:nvSpPr>
          <p:cNvPr id="57" name="TextBox 11"/>
          <p:cNvSpPr txBox="1">
            <a:spLocks noChangeArrowheads="1"/>
          </p:cNvSpPr>
          <p:nvPr/>
        </p:nvSpPr>
        <p:spPr bwMode="auto">
          <a:xfrm>
            <a:off x="3464895" y="4542044"/>
            <a:ext cx="79701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CS(RPL=3)</a:t>
            </a:r>
          </a:p>
        </p:txBody>
      </p:sp>
      <p:sp>
        <p:nvSpPr>
          <p:cNvPr id="58" name="TextBox 11"/>
          <p:cNvSpPr txBox="1">
            <a:spLocks noChangeArrowheads="1"/>
          </p:cNvSpPr>
          <p:nvPr/>
        </p:nvSpPr>
        <p:spPr bwMode="auto">
          <a:xfrm>
            <a:off x="3671938" y="4694787"/>
            <a:ext cx="36420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EIP</a:t>
            </a:r>
          </a:p>
        </p:txBody>
      </p:sp>
      <p:cxnSp>
        <p:nvCxnSpPr>
          <p:cNvPr id="73" name="Straight Arrow Connector 21"/>
          <p:cNvCxnSpPr>
            <a:cxnSpLocks noChangeShapeType="1"/>
          </p:cNvCxnSpPr>
          <p:nvPr/>
        </p:nvCxnSpPr>
        <p:spPr bwMode="auto">
          <a:xfrm>
            <a:off x="3136903" y="4956933"/>
            <a:ext cx="291720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sp>
        <p:nvSpPr>
          <p:cNvPr id="74" name="TextBox 11"/>
          <p:cNvSpPr txBox="1">
            <a:spLocks noChangeArrowheads="1"/>
          </p:cNvSpPr>
          <p:nvPr/>
        </p:nvSpPr>
        <p:spPr bwMode="auto">
          <a:xfrm>
            <a:off x="2318342" y="4792892"/>
            <a:ext cx="898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After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Entering ISR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22280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1143000" y="1660922"/>
            <a:ext cx="68580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x86 特权级 –切换特权级 (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to 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16" name="TextBox 11"/>
          <p:cNvSpPr txBox="1">
            <a:spLocks noChangeArrowheads="1"/>
          </p:cNvSpPr>
          <p:nvPr/>
        </p:nvSpPr>
        <p:spPr bwMode="auto">
          <a:xfrm>
            <a:off x="2586262" y="2306417"/>
            <a:ext cx="898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Before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Entering ISR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7" name="Straight Arrow Connector 21"/>
          <p:cNvCxnSpPr>
            <a:cxnSpLocks noChangeShapeType="1"/>
          </p:cNvCxnSpPr>
          <p:nvPr/>
        </p:nvCxnSpPr>
        <p:spPr bwMode="auto">
          <a:xfrm flipH="1">
            <a:off x="2327014" y="2393522"/>
            <a:ext cx="272729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cxnSp>
        <p:nvCxnSpPr>
          <p:cNvPr id="119" name="直接连接符 118"/>
          <p:cNvCxnSpPr/>
          <p:nvPr/>
        </p:nvCxnSpPr>
        <p:spPr>
          <a:xfrm>
            <a:off x="1598474" y="2132856"/>
            <a:ext cx="0" cy="1458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1598473" y="2321006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1598473" y="2480292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598473" y="2641387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1598473" y="2800673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1598473" y="2963578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1598473" y="3122864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1598473" y="3279929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1598473" y="3441024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2308477" y="2132856"/>
            <a:ext cx="0" cy="1458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1"/>
          <p:cNvSpPr txBox="1">
            <a:spLocks noChangeArrowheads="1"/>
          </p:cNvSpPr>
          <p:nvPr/>
        </p:nvSpPr>
        <p:spPr bwMode="auto">
          <a:xfrm>
            <a:off x="2586261" y="3905292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After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Stack Switch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Straight Arrow Connector 21"/>
          <p:cNvCxnSpPr>
            <a:cxnSpLocks noChangeShapeType="1"/>
          </p:cNvCxnSpPr>
          <p:nvPr/>
        </p:nvCxnSpPr>
        <p:spPr bwMode="auto">
          <a:xfrm flipH="1">
            <a:off x="2327014" y="3992398"/>
            <a:ext cx="272729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cxnSp>
        <p:nvCxnSpPr>
          <p:cNvPr id="33" name="直接连接符 32"/>
          <p:cNvCxnSpPr/>
          <p:nvPr/>
        </p:nvCxnSpPr>
        <p:spPr>
          <a:xfrm>
            <a:off x="1598474" y="3731732"/>
            <a:ext cx="0" cy="1458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598473" y="3919882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598473" y="4079168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598473" y="4240262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598473" y="4399549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598473" y="4562453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598473" y="4721739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598473" y="4878805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98473" y="5039900"/>
            <a:ext cx="70556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2308477" y="3731732"/>
            <a:ext cx="0" cy="1458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1"/>
          <p:cNvSpPr txBox="1">
            <a:spLocks noChangeArrowheads="1"/>
          </p:cNvSpPr>
          <p:nvPr/>
        </p:nvSpPr>
        <p:spPr bwMode="auto">
          <a:xfrm>
            <a:off x="3452468" y="4863516"/>
            <a:ext cx="80502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 Code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3467150" y="3731732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467149" y="3919882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467149" y="4079168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467149" y="4240262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467149" y="4399549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67149" y="4562453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467149" y="4721739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67149" y="4878805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467149" y="5039900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177153" y="3731732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1"/>
          <p:cNvSpPr txBox="1">
            <a:spLocks noChangeArrowheads="1"/>
          </p:cNvSpPr>
          <p:nvPr/>
        </p:nvSpPr>
        <p:spPr bwMode="auto">
          <a:xfrm>
            <a:off x="3465895" y="4061344"/>
            <a:ext cx="78899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SS(RPL=3)</a:t>
            </a:r>
          </a:p>
        </p:txBody>
      </p:sp>
      <p:sp>
        <p:nvSpPr>
          <p:cNvPr id="55" name="TextBox 11"/>
          <p:cNvSpPr txBox="1">
            <a:spLocks noChangeArrowheads="1"/>
          </p:cNvSpPr>
          <p:nvPr/>
        </p:nvSpPr>
        <p:spPr bwMode="auto">
          <a:xfrm>
            <a:off x="3651332" y="4223052"/>
            <a:ext cx="39466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</a:p>
        </p:txBody>
      </p:sp>
      <p:sp>
        <p:nvSpPr>
          <p:cNvPr id="56" name="TextBox 11"/>
          <p:cNvSpPr txBox="1">
            <a:spLocks noChangeArrowheads="1"/>
          </p:cNvSpPr>
          <p:nvPr/>
        </p:nvSpPr>
        <p:spPr bwMode="auto">
          <a:xfrm>
            <a:off x="3514266" y="4384761"/>
            <a:ext cx="62068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EFLAGS</a:t>
            </a:r>
          </a:p>
        </p:txBody>
      </p:sp>
      <p:sp>
        <p:nvSpPr>
          <p:cNvPr id="57" name="TextBox 11"/>
          <p:cNvSpPr txBox="1">
            <a:spLocks noChangeArrowheads="1"/>
          </p:cNvSpPr>
          <p:nvPr/>
        </p:nvSpPr>
        <p:spPr bwMode="auto">
          <a:xfrm>
            <a:off x="3464895" y="4542044"/>
            <a:ext cx="79701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CS(RPL=3)</a:t>
            </a:r>
          </a:p>
        </p:txBody>
      </p:sp>
      <p:sp>
        <p:nvSpPr>
          <p:cNvPr id="58" name="TextBox 11"/>
          <p:cNvSpPr txBox="1">
            <a:spLocks noChangeArrowheads="1"/>
          </p:cNvSpPr>
          <p:nvPr/>
        </p:nvSpPr>
        <p:spPr bwMode="auto">
          <a:xfrm>
            <a:off x="3671938" y="4694787"/>
            <a:ext cx="36420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EIP</a:t>
            </a:r>
          </a:p>
        </p:txBody>
      </p:sp>
      <p:cxnSp>
        <p:nvCxnSpPr>
          <p:cNvPr id="73" name="Straight Arrow Connector 21"/>
          <p:cNvCxnSpPr>
            <a:cxnSpLocks noChangeShapeType="1"/>
          </p:cNvCxnSpPr>
          <p:nvPr/>
        </p:nvCxnSpPr>
        <p:spPr bwMode="auto">
          <a:xfrm>
            <a:off x="3136903" y="4956933"/>
            <a:ext cx="291720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sp>
        <p:nvSpPr>
          <p:cNvPr id="74" name="TextBox 11"/>
          <p:cNvSpPr txBox="1">
            <a:spLocks noChangeArrowheads="1"/>
          </p:cNvSpPr>
          <p:nvPr/>
        </p:nvSpPr>
        <p:spPr bwMode="auto">
          <a:xfrm>
            <a:off x="2318342" y="4792892"/>
            <a:ext cx="898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After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Entering ISR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11"/>
          <p:cNvSpPr txBox="1">
            <a:spLocks noChangeArrowheads="1"/>
          </p:cNvSpPr>
          <p:nvPr/>
        </p:nvSpPr>
        <p:spPr bwMode="auto">
          <a:xfrm>
            <a:off x="5490102" y="4381240"/>
            <a:ext cx="957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After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Stack Update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0" name="Straight Arrow Connector 21"/>
          <p:cNvCxnSpPr>
            <a:cxnSpLocks noChangeShapeType="1"/>
          </p:cNvCxnSpPr>
          <p:nvPr/>
        </p:nvCxnSpPr>
        <p:spPr bwMode="auto">
          <a:xfrm flipH="1">
            <a:off x="5230855" y="4468346"/>
            <a:ext cx="272729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cxnSp>
        <p:nvCxnSpPr>
          <p:cNvPr id="61" name="直接连接符 60"/>
          <p:cNvCxnSpPr/>
          <p:nvPr/>
        </p:nvCxnSpPr>
        <p:spPr>
          <a:xfrm>
            <a:off x="4502315" y="3729389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4502314" y="3917539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4502314" y="4076825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502314" y="4237919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4502314" y="4397206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4502314" y="4560110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502314" y="4719396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502314" y="4876462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502314" y="5037557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212318" y="3729389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6370006" y="3729389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6370006" y="3917539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370006" y="4076825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6370006" y="4237919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6370006" y="4397206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370006" y="4560110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6370006" y="4719396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6370006" y="4876462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6370006" y="5037557"/>
            <a:ext cx="705563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7080009" y="3729389"/>
            <a:ext cx="0" cy="1458162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1"/>
          <p:cNvSpPr txBox="1">
            <a:spLocks noChangeArrowheads="1"/>
          </p:cNvSpPr>
          <p:nvPr/>
        </p:nvSpPr>
        <p:spPr bwMode="auto">
          <a:xfrm>
            <a:off x="4548355" y="4059001"/>
            <a:ext cx="62068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EFLAGS</a:t>
            </a:r>
          </a:p>
        </p:txBody>
      </p:sp>
      <p:sp>
        <p:nvSpPr>
          <p:cNvPr id="84" name="TextBox 11"/>
          <p:cNvSpPr txBox="1">
            <a:spLocks noChangeArrowheads="1"/>
          </p:cNvSpPr>
          <p:nvPr/>
        </p:nvSpPr>
        <p:spPr bwMode="auto">
          <a:xfrm>
            <a:off x="4508942" y="4220709"/>
            <a:ext cx="79701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CS(RPL=0)</a:t>
            </a:r>
          </a:p>
        </p:txBody>
      </p:sp>
      <p:sp>
        <p:nvSpPr>
          <p:cNvPr id="87" name="TextBox 11"/>
          <p:cNvSpPr txBox="1">
            <a:spLocks noChangeArrowheads="1"/>
          </p:cNvSpPr>
          <p:nvPr/>
        </p:nvSpPr>
        <p:spPr bwMode="auto">
          <a:xfrm>
            <a:off x="4683456" y="4384173"/>
            <a:ext cx="36420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EIP</a:t>
            </a:r>
          </a:p>
        </p:txBody>
      </p:sp>
      <p:cxnSp>
        <p:nvCxnSpPr>
          <p:cNvPr id="88" name="Straight Arrow Connector 21"/>
          <p:cNvCxnSpPr>
            <a:cxnSpLocks noChangeShapeType="1"/>
          </p:cNvCxnSpPr>
          <p:nvPr/>
        </p:nvCxnSpPr>
        <p:spPr bwMode="auto">
          <a:xfrm>
            <a:off x="6053227" y="4165805"/>
            <a:ext cx="291720" cy="0"/>
          </a:xfrm>
          <a:prstGeom prst="straightConnector1">
            <a:avLst/>
          </a:prstGeom>
          <a:noFill/>
          <a:ln w="19050">
            <a:solidFill>
              <a:srgbClr val="005072"/>
            </a:solidFill>
            <a:round/>
            <a:headEnd/>
            <a:tailEnd type="triangle" w="med" len="med"/>
          </a:ln>
        </p:spPr>
      </p:cxnSp>
      <p:sp>
        <p:nvSpPr>
          <p:cNvPr id="89" name="TextBox 11"/>
          <p:cNvSpPr txBox="1">
            <a:spLocks noChangeArrowheads="1"/>
          </p:cNvSpPr>
          <p:nvPr/>
        </p:nvSpPr>
        <p:spPr bwMode="auto">
          <a:xfrm>
            <a:off x="5414691" y="4001763"/>
            <a:ext cx="7264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ESP After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zh-CN" sz="9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rPr>
              <a:t>Exit ISR</a:t>
            </a:r>
            <a:endParaRPr lang="zh-CN" altLang="en-US" sz="900" b="1" dirty="0">
              <a:solidFill>
                <a:srgbClr val="00507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04431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321705" y="1660924"/>
            <a:ext cx="4393406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x86 特权级 – TSS 格式</a:t>
            </a:r>
          </a:p>
        </p:txBody>
      </p:sp>
      <p:sp>
        <p:nvSpPr>
          <p:cNvPr id="28" name="Text Box 1"/>
          <p:cNvSpPr>
            <a:spLocks noChangeArrowheads="1"/>
          </p:cNvSpPr>
          <p:nvPr/>
        </p:nvSpPr>
        <p:spPr bwMode="auto">
          <a:xfrm>
            <a:off x="5375677" y="2519359"/>
            <a:ext cx="5967413" cy="45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770" tIns="33210" rIns="67770" bIns="33210" anchor="b"/>
          <a:lstStyle/>
          <a:p>
            <a:pPr eaLnBrk="1" hangingPunct="1"/>
            <a:endParaRPr lang="zh-CN" altLang="en-US"/>
          </a:p>
        </p:txBody>
      </p:sp>
      <p:sp>
        <p:nvSpPr>
          <p:cNvPr id="29" name="Text Box 2"/>
          <p:cNvSpPr>
            <a:spLocks noChangeArrowheads="1"/>
          </p:cNvSpPr>
          <p:nvPr/>
        </p:nvSpPr>
        <p:spPr bwMode="auto">
          <a:xfrm>
            <a:off x="5516171" y="3443282"/>
            <a:ext cx="58293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770" tIns="33210" rIns="67770" bIns="33210"/>
          <a:lstStyle/>
          <a:p>
            <a:pPr lvl="1" eaLnBrk="1" hangingPunct="1">
              <a:buClr>
                <a:srgbClr val="0066FF"/>
              </a:buClr>
            </a:pPr>
            <a:endParaRPr lang="zh-CN" altLang="en-US" sz="12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Times New Roman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53635" y="1994024"/>
            <a:ext cx="3362036" cy="3374655"/>
            <a:chOff x="2414180" y="658446"/>
            <a:chExt cx="4482714" cy="4499539"/>
          </a:xfrm>
        </p:grpSpPr>
        <p:sp>
          <p:nvSpPr>
            <p:cNvPr id="149" name="矩形 148"/>
            <p:cNvSpPr/>
            <p:nvPr/>
          </p:nvSpPr>
          <p:spPr bwMode="auto">
            <a:xfrm>
              <a:off x="2483768" y="4556754"/>
              <a:ext cx="2011220" cy="14401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 bwMode="auto">
            <a:xfrm>
              <a:off x="2483768" y="4263614"/>
              <a:ext cx="2011220" cy="14401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 bwMode="auto">
            <a:xfrm>
              <a:off x="2483768" y="3962202"/>
              <a:ext cx="2011220" cy="14401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 bwMode="auto">
            <a:xfrm>
              <a:off x="2483768" y="3651870"/>
              <a:ext cx="2011220" cy="14401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 bwMode="auto">
            <a:xfrm>
              <a:off x="4499992" y="867154"/>
              <a:ext cx="1846800" cy="1204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2483768" y="987574"/>
              <a:ext cx="2011220" cy="10437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Straight Arrow Connector 21"/>
            <p:cNvCxnSpPr>
              <a:cxnSpLocks noChangeShapeType="1"/>
            </p:cNvCxnSpPr>
            <p:nvPr/>
          </p:nvCxnSpPr>
          <p:spPr bwMode="auto">
            <a:xfrm>
              <a:off x="2491077" y="846847"/>
              <a:ext cx="0" cy="3860398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21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2770373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27" name="Straight Arrow Connector 21"/>
            <p:cNvCxnSpPr>
              <a:cxnSpLocks noChangeShapeType="1"/>
            </p:cNvCxnSpPr>
            <p:nvPr/>
          </p:nvCxnSpPr>
          <p:spPr bwMode="auto">
            <a:xfrm>
              <a:off x="6471398" y="846847"/>
              <a:ext cx="0" cy="3860398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30" name="Straight Arrow Connector 21"/>
            <p:cNvCxnSpPr>
              <a:cxnSpLocks noChangeShapeType="1"/>
            </p:cNvCxnSpPr>
            <p:nvPr/>
          </p:nvCxnSpPr>
          <p:spPr bwMode="auto">
            <a:xfrm>
              <a:off x="4498600" y="846847"/>
              <a:ext cx="0" cy="1176261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34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856091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35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999294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36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1151740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37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1297514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38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1438145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39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1590592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0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1738937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1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1884710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2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2032015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3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2180359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4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2330235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5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2469335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6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2619211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7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3667850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8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2929493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49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3077837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0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3227713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1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3366813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2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3516689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3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3806950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4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4704428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5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3966071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6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4114415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7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4264291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8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4403391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59" name="Straight Arrow Connector 21"/>
            <p:cNvCxnSpPr>
              <a:cxnSpLocks noChangeShapeType="1"/>
            </p:cNvCxnSpPr>
            <p:nvPr/>
          </p:nvCxnSpPr>
          <p:spPr bwMode="auto">
            <a:xfrm flipH="1">
              <a:off x="2496565" y="4553267"/>
              <a:ext cx="3985081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60" name="Straight Arrow Connector 21"/>
            <p:cNvCxnSpPr>
              <a:cxnSpLocks noChangeShapeType="1"/>
            </p:cNvCxnSpPr>
            <p:nvPr/>
          </p:nvCxnSpPr>
          <p:spPr bwMode="auto">
            <a:xfrm>
              <a:off x="4511623" y="3658606"/>
              <a:ext cx="0" cy="152447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61" name="Straight Arrow Connector 21"/>
            <p:cNvCxnSpPr>
              <a:cxnSpLocks noChangeShapeType="1"/>
            </p:cNvCxnSpPr>
            <p:nvPr/>
          </p:nvCxnSpPr>
          <p:spPr bwMode="auto">
            <a:xfrm>
              <a:off x="4511623" y="3960929"/>
              <a:ext cx="0" cy="152447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62" name="Straight Arrow Connector 21"/>
            <p:cNvCxnSpPr>
              <a:cxnSpLocks noChangeShapeType="1"/>
            </p:cNvCxnSpPr>
            <p:nvPr/>
          </p:nvCxnSpPr>
          <p:spPr bwMode="auto">
            <a:xfrm>
              <a:off x="4511623" y="4252476"/>
              <a:ext cx="0" cy="152447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63" name="Straight Arrow Connector 21"/>
            <p:cNvCxnSpPr>
              <a:cxnSpLocks noChangeShapeType="1"/>
            </p:cNvCxnSpPr>
            <p:nvPr/>
          </p:nvCxnSpPr>
          <p:spPr bwMode="auto">
            <a:xfrm>
              <a:off x="4511623" y="4551452"/>
              <a:ext cx="0" cy="152447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sp>
          <p:nvSpPr>
            <p:cNvPr id="64" name="TextBox 23"/>
            <p:cNvSpPr txBox="1">
              <a:spLocks noChangeArrowheads="1"/>
            </p:cNvSpPr>
            <p:nvPr/>
          </p:nvSpPr>
          <p:spPr bwMode="auto">
            <a:xfrm>
              <a:off x="2414180" y="658446"/>
              <a:ext cx="4133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31</a:t>
              </a:r>
            </a:p>
          </p:txBody>
        </p:sp>
        <p:sp>
          <p:nvSpPr>
            <p:cNvPr id="65" name="TextBox 23"/>
            <p:cNvSpPr txBox="1">
              <a:spLocks noChangeArrowheads="1"/>
            </p:cNvSpPr>
            <p:nvPr/>
          </p:nvSpPr>
          <p:spPr bwMode="auto">
            <a:xfrm>
              <a:off x="4416216" y="658446"/>
              <a:ext cx="4133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15</a:t>
              </a:r>
            </a:p>
          </p:txBody>
        </p:sp>
        <p:sp>
          <p:nvSpPr>
            <p:cNvPr id="67" name="TextBox 23"/>
            <p:cNvSpPr txBox="1">
              <a:spLocks noChangeArrowheads="1"/>
            </p:cNvSpPr>
            <p:nvPr/>
          </p:nvSpPr>
          <p:spPr bwMode="auto">
            <a:xfrm>
              <a:off x="2714891" y="825270"/>
              <a:ext cx="1594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I/O Map Base Address </a:t>
              </a:r>
            </a:p>
          </p:txBody>
        </p:sp>
        <p:sp>
          <p:nvSpPr>
            <p:cNvPr id="68" name="TextBox 23"/>
            <p:cNvSpPr txBox="1">
              <a:spLocks noChangeArrowheads="1"/>
            </p:cNvSpPr>
            <p:nvPr/>
          </p:nvSpPr>
          <p:spPr bwMode="auto">
            <a:xfrm>
              <a:off x="3106255" y="975145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69" name="TextBox 23"/>
            <p:cNvSpPr txBox="1">
              <a:spLocks noChangeArrowheads="1"/>
            </p:cNvSpPr>
            <p:nvPr/>
          </p:nvSpPr>
          <p:spPr bwMode="auto">
            <a:xfrm>
              <a:off x="3106255" y="1118347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70" name="TextBox 23"/>
            <p:cNvSpPr txBox="1">
              <a:spLocks noChangeArrowheads="1"/>
            </p:cNvSpPr>
            <p:nvPr/>
          </p:nvSpPr>
          <p:spPr bwMode="auto">
            <a:xfrm>
              <a:off x="3106255" y="1267557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71" name="TextBox 23"/>
            <p:cNvSpPr txBox="1">
              <a:spLocks noChangeArrowheads="1"/>
            </p:cNvSpPr>
            <p:nvPr/>
          </p:nvSpPr>
          <p:spPr bwMode="auto">
            <a:xfrm>
              <a:off x="3106255" y="1397413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72" name="TextBox 23"/>
            <p:cNvSpPr txBox="1">
              <a:spLocks noChangeArrowheads="1"/>
            </p:cNvSpPr>
            <p:nvPr/>
          </p:nvSpPr>
          <p:spPr bwMode="auto">
            <a:xfrm>
              <a:off x="3106255" y="1557482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73" name="TextBox 23"/>
            <p:cNvSpPr txBox="1">
              <a:spLocks noChangeArrowheads="1"/>
            </p:cNvSpPr>
            <p:nvPr/>
          </p:nvSpPr>
          <p:spPr bwMode="auto">
            <a:xfrm>
              <a:off x="3106255" y="1706693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74" name="TextBox 23"/>
            <p:cNvSpPr txBox="1">
              <a:spLocks noChangeArrowheads="1"/>
            </p:cNvSpPr>
            <p:nvPr/>
          </p:nvSpPr>
          <p:spPr bwMode="auto">
            <a:xfrm>
              <a:off x="3106255" y="1849894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75" name="TextBox 23"/>
            <p:cNvSpPr txBox="1">
              <a:spLocks noChangeArrowheads="1"/>
            </p:cNvSpPr>
            <p:nvPr/>
          </p:nvSpPr>
          <p:spPr bwMode="auto">
            <a:xfrm>
              <a:off x="5087000" y="818597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77" name="TextBox 23"/>
            <p:cNvSpPr txBox="1">
              <a:spLocks noChangeArrowheads="1"/>
            </p:cNvSpPr>
            <p:nvPr/>
          </p:nvSpPr>
          <p:spPr bwMode="auto">
            <a:xfrm>
              <a:off x="4741657" y="972073"/>
              <a:ext cx="174140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LDT Segment Selector</a:t>
              </a:r>
            </a:p>
          </p:txBody>
        </p:sp>
        <p:sp>
          <p:nvSpPr>
            <p:cNvPr id="78" name="TextBox 23"/>
            <p:cNvSpPr txBox="1">
              <a:spLocks noChangeArrowheads="1"/>
            </p:cNvSpPr>
            <p:nvPr/>
          </p:nvSpPr>
          <p:spPr bwMode="auto">
            <a:xfrm>
              <a:off x="5335544" y="1127957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GS</a:t>
              </a:r>
            </a:p>
          </p:txBody>
        </p:sp>
        <p:sp>
          <p:nvSpPr>
            <p:cNvPr id="79" name="TextBox 23"/>
            <p:cNvSpPr txBox="1">
              <a:spLocks noChangeArrowheads="1"/>
            </p:cNvSpPr>
            <p:nvPr/>
          </p:nvSpPr>
          <p:spPr bwMode="auto">
            <a:xfrm>
              <a:off x="5335544" y="1272918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FS</a:t>
              </a:r>
            </a:p>
          </p:txBody>
        </p:sp>
        <p:sp>
          <p:nvSpPr>
            <p:cNvPr id="80" name="TextBox 23"/>
            <p:cNvSpPr txBox="1">
              <a:spLocks noChangeArrowheads="1"/>
            </p:cNvSpPr>
            <p:nvPr/>
          </p:nvSpPr>
          <p:spPr bwMode="auto">
            <a:xfrm>
              <a:off x="5328666" y="1420169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DS</a:t>
              </a:r>
            </a:p>
          </p:txBody>
        </p:sp>
        <p:sp>
          <p:nvSpPr>
            <p:cNvPr id="81" name="TextBox 23"/>
            <p:cNvSpPr txBox="1">
              <a:spLocks noChangeArrowheads="1"/>
            </p:cNvSpPr>
            <p:nvPr/>
          </p:nvSpPr>
          <p:spPr bwMode="auto">
            <a:xfrm>
              <a:off x="5328666" y="1559770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SS</a:t>
              </a:r>
            </a:p>
          </p:txBody>
        </p:sp>
        <p:sp>
          <p:nvSpPr>
            <p:cNvPr id="82" name="TextBox 23"/>
            <p:cNvSpPr txBox="1">
              <a:spLocks noChangeArrowheads="1"/>
            </p:cNvSpPr>
            <p:nvPr/>
          </p:nvSpPr>
          <p:spPr bwMode="auto">
            <a:xfrm>
              <a:off x="5328666" y="1708115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CS</a:t>
              </a:r>
            </a:p>
          </p:txBody>
        </p:sp>
        <p:sp>
          <p:nvSpPr>
            <p:cNvPr id="83" name="TextBox 23"/>
            <p:cNvSpPr txBox="1">
              <a:spLocks noChangeArrowheads="1"/>
            </p:cNvSpPr>
            <p:nvPr/>
          </p:nvSpPr>
          <p:spPr bwMode="auto">
            <a:xfrm>
              <a:off x="5328666" y="1851318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ES</a:t>
              </a:r>
            </a:p>
          </p:txBody>
        </p:sp>
        <p:sp>
          <p:nvSpPr>
            <p:cNvPr id="84" name="TextBox 23"/>
            <p:cNvSpPr txBox="1">
              <a:spLocks noChangeArrowheads="1"/>
            </p:cNvSpPr>
            <p:nvPr/>
          </p:nvSpPr>
          <p:spPr bwMode="auto">
            <a:xfrm>
              <a:off x="4310490" y="2001193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EDI</a:t>
              </a:r>
            </a:p>
          </p:txBody>
        </p:sp>
        <p:sp>
          <p:nvSpPr>
            <p:cNvPr id="85" name="TextBox 23"/>
            <p:cNvSpPr txBox="1">
              <a:spLocks noChangeArrowheads="1"/>
            </p:cNvSpPr>
            <p:nvPr/>
          </p:nvSpPr>
          <p:spPr bwMode="auto">
            <a:xfrm>
              <a:off x="4310490" y="2146155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ESI</a:t>
              </a:r>
            </a:p>
          </p:txBody>
        </p:sp>
        <p:sp>
          <p:nvSpPr>
            <p:cNvPr id="86" name="TextBox 23"/>
            <p:cNvSpPr txBox="1">
              <a:spLocks noChangeArrowheads="1"/>
            </p:cNvSpPr>
            <p:nvPr/>
          </p:nvSpPr>
          <p:spPr bwMode="auto">
            <a:xfrm>
              <a:off x="4303613" y="2293406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EBP</a:t>
              </a:r>
            </a:p>
          </p:txBody>
        </p:sp>
        <p:sp>
          <p:nvSpPr>
            <p:cNvPr id="87" name="TextBox 23"/>
            <p:cNvSpPr txBox="1">
              <a:spLocks noChangeArrowheads="1"/>
            </p:cNvSpPr>
            <p:nvPr/>
          </p:nvSpPr>
          <p:spPr bwMode="auto">
            <a:xfrm>
              <a:off x="4303613" y="2443283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ESP</a:t>
              </a:r>
            </a:p>
          </p:txBody>
        </p:sp>
        <p:sp>
          <p:nvSpPr>
            <p:cNvPr id="88" name="TextBox 23"/>
            <p:cNvSpPr txBox="1">
              <a:spLocks noChangeArrowheads="1"/>
            </p:cNvSpPr>
            <p:nvPr/>
          </p:nvSpPr>
          <p:spPr bwMode="auto">
            <a:xfrm>
              <a:off x="4303613" y="2591626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EBX</a:t>
              </a:r>
            </a:p>
          </p:txBody>
        </p:sp>
        <p:sp>
          <p:nvSpPr>
            <p:cNvPr id="89" name="TextBox 23"/>
            <p:cNvSpPr txBox="1">
              <a:spLocks noChangeArrowheads="1"/>
            </p:cNvSpPr>
            <p:nvPr/>
          </p:nvSpPr>
          <p:spPr bwMode="auto">
            <a:xfrm>
              <a:off x="4303613" y="2734829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EDX</a:t>
              </a:r>
            </a:p>
          </p:txBody>
        </p:sp>
        <p:sp>
          <p:nvSpPr>
            <p:cNvPr id="90" name="TextBox 23"/>
            <p:cNvSpPr txBox="1">
              <a:spLocks noChangeArrowheads="1"/>
            </p:cNvSpPr>
            <p:nvPr/>
          </p:nvSpPr>
          <p:spPr bwMode="auto">
            <a:xfrm>
              <a:off x="4310490" y="2893283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ECX</a:t>
              </a:r>
            </a:p>
          </p:txBody>
        </p:sp>
        <p:sp>
          <p:nvSpPr>
            <p:cNvPr id="91" name="TextBox 23"/>
            <p:cNvSpPr txBox="1">
              <a:spLocks noChangeArrowheads="1"/>
            </p:cNvSpPr>
            <p:nvPr/>
          </p:nvSpPr>
          <p:spPr bwMode="auto">
            <a:xfrm>
              <a:off x="4303613" y="3040532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EAX</a:t>
              </a:r>
            </a:p>
          </p:txBody>
        </p:sp>
        <p:sp>
          <p:nvSpPr>
            <p:cNvPr id="92" name="TextBox 23"/>
            <p:cNvSpPr txBox="1">
              <a:spLocks noChangeArrowheads="1"/>
            </p:cNvSpPr>
            <p:nvPr/>
          </p:nvSpPr>
          <p:spPr bwMode="auto">
            <a:xfrm>
              <a:off x="4178645" y="3190410"/>
              <a:ext cx="65637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EFLAGS</a:t>
              </a:r>
            </a:p>
          </p:txBody>
        </p:sp>
        <p:sp>
          <p:nvSpPr>
            <p:cNvPr id="93" name="TextBox 23"/>
            <p:cNvSpPr txBox="1">
              <a:spLocks noChangeArrowheads="1"/>
            </p:cNvSpPr>
            <p:nvPr/>
          </p:nvSpPr>
          <p:spPr bwMode="auto">
            <a:xfrm>
              <a:off x="4303613" y="3338754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EIP</a:t>
              </a:r>
            </a:p>
          </p:txBody>
        </p:sp>
        <p:sp>
          <p:nvSpPr>
            <p:cNvPr id="94" name="TextBox 23"/>
            <p:cNvSpPr txBox="1">
              <a:spLocks noChangeArrowheads="1"/>
            </p:cNvSpPr>
            <p:nvPr/>
          </p:nvSpPr>
          <p:spPr bwMode="auto">
            <a:xfrm>
              <a:off x="4080457" y="3492231"/>
              <a:ext cx="89254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CR3(PDBR)</a:t>
              </a:r>
            </a:p>
          </p:txBody>
        </p:sp>
        <p:sp>
          <p:nvSpPr>
            <p:cNvPr id="95" name="TextBox 23"/>
            <p:cNvSpPr txBox="1">
              <a:spLocks noChangeArrowheads="1"/>
            </p:cNvSpPr>
            <p:nvPr/>
          </p:nvSpPr>
          <p:spPr bwMode="auto">
            <a:xfrm>
              <a:off x="3106255" y="3635468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96" name="TextBox 23"/>
            <p:cNvSpPr txBox="1">
              <a:spLocks noChangeArrowheads="1"/>
            </p:cNvSpPr>
            <p:nvPr/>
          </p:nvSpPr>
          <p:spPr bwMode="auto">
            <a:xfrm>
              <a:off x="3106255" y="3941227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97" name="TextBox 23"/>
            <p:cNvSpPr txBox="1">
              <a:spLocks noChangeArrowheads="1"/>
            </p:cNvSpPr>
            <p:nvPr/>
          </p:nvSpPr>
          <p:spPr bwMode="auto">
            <a:xfrm>
              <a:off x="3106255" y="4231152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98" name="TextBox 23"/>
            <p:cNvSpPr txBox="1">
              <a:spLocks noChangeArrowheads="1"/>
            </p:cNvSpPr>
            <p:nvPr/>
          </p:nvSpPr>
          <p:spPr bwMode="auto">
            <a:xfrm>
              <a:off x="3106255" y="4530238"/>
              <a:ext cx="88567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</a:t>
              </a:r>
            </a:p>
          </p:txBody>
        </p:sp>
        <p:sp>
          <p:nvSpPr>
            <p:cNvPr id="99" name="TextBox 23"/>
            <p:cNvSpPr txBox="1">
              <a:spLocks noChangeArrowheads="1"/>
            </p:cNvSpPr>
            <p:nvPr/>
          </p:nvSpPr>
          <p:spPr bwMode="auto">
            <a:xfrm>
              <a:off x="5299106" y="3638058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SS2</a:t>
              </a:r>
            </a:p>
          </p:txBody>
        </p:sp>
        <p:sp>
          <p:nvSpPr>
            <p:cNvPr id="100" name="TextBox 23"/>
            <p:cNvSpPr txBox="1">
              <a:spLocks noChangeArrowheads="1"/>
            </p:cNvSpPr>
            <p:nvPr/>
          </p:nvSpPr>
          <p:spPr bwMode="auto">
            <a:xfrm>
              <a:off x="5299106" y="3942952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SS1</a:t>
              </a:r>
            </a:p>
          </p:txBody>
        </p:sp>
        <p:sp>
          <p:nvSpPr>
            <p:cNvPr id="101" name="TextBox 23"/>
            <p:cNvSpPr txBox="1">
              <a:spLocks noChangeArrowheads="1"/>
            </p:cNvSpPr>
            <p:nvPr/>
          </p:nvSpPr>
          <p:spPr bwMode="auto">
            <a:xfrm>
              <a:off x="5299106" y="4231927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SS0</a:t>
              </a:r>
            </a:p>
          </p:txBody>
        </p:sp>
        <p:sp>
          <p:nvSpPr>
            <p:cNvPr id="102" name="TextBox 23"/>
            <p:cNvSpPr txBox="1">
              <a:spLocks noChangeArrowheads="1"/>
            </p:cNvSpPr>
            <p:nvPr/>
          </p:nvSpPr>
          <p:spPr bwMode="auto">
            <a:xfrm>
              <a:off x="4269957" y="3783922"/>
              <a:ext cx="4654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ESP2</a:t>
              </a:r>
            </a:p>
          </p:txBody>
        </p:sp>
        <p:sp>
          <p:nvSpPr>
            <p:cNvPr id="104" name="TextBox 23"/>
            <p:cNvSpPr txBox="1">
              <a:spLocks noChangeArrowheads="1"/>
            </p:cNvSpPr>
            <p:nvPr/>
          </p:nvSpPr>
          <p:spPr bwMode="auto">
            <a:xfrm>
              <a:off x="4269957" y="4086244"/>
              <a:ext cx="4654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ESP1</a:t>
              </a:r>
            </a:p>
          </p:txBody>
        </p:sp>
        <p:sp>
          <p:nvSpPr>
            <p:cNvPr id="105" name="TextBox 23"/>
            <p:cNvSpPr txBox="1">
              <a:spLocks noChangeArrowheads="1"/>
            </p:cNvSpPr>
            <p:nvPr/>
          </p:nvSpPr>
          <p:spPr bwMode="auto">
            <a:xfrm>
              <a:off x="4269957" y="4377791"/>
              <a:ext cx="4654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ESP0</a:t>
              </a:r>
            </a:p>
          </p:txBody>
        </p:sp>
        <p:sp>
          <p:nvSpPr>
            <p:cNvPr id="106" name="TextBox 23"/>
            <p:cNvSpPr txBox="1">
              <a:spLocks noChangeArrowheads="1"/>
            </p:cNvSpPr>
            <p:nvPr/>
          </p:nvSpPr>
          <p:spPr bwMode="auto">
            <a:xfrm>
              <a:off x="4820604" y="4530904"/>
              <a:ext cx="147612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Previous Task Link</a:t>
              </a:r>
            </a:p>
          </p:txBody>
        </p:sp>
        <p:sp>
          <p:nvSpPr>
            <p:cNvPr id="107" name="TextBox 23"/>
            <p:cNvSpPr txBox="1">
              <a:spLocks noChangeArrowheads="1"/>
            </p:cNvSpPr>
            <p:nvPr/>
          </p:nvSpPr>
          <p:spPr bwMode="auto">
            <a:xfrm>
              <a:off x="2893720" y="4719798"/>
              <a:ext cx="177134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Reserved bits. Set to 0.</a:t>
              </a:r>
            </a:p>
          </p:txBody>
        </p:sp>
        <p:sp>
          <p:nvSpPr>
            <p:cNvPr id="108" name="TextBox 23"/>
            <p:cNvSpPr txBox="1">
              <a:spLocks noChangeArrowheads="1"/>
            </p:cNvSpPr>
            <p:nvPr/>
          </p:nvSpPr>
          <p:spPr bwMode="auto">
            <a:xfrm>
              <a:off x="2967187" y="4880986"/>
              <a:ext cx="383242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zh-CN" altLang="en-US" sz="7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  图    </a:t>
              </a:r>
              <a:r>
                <a:rPr lang="en-US" altLang="zh-CN" sz="7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32-Bit Task-State Segment(TSS)</a:t>
              </a: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2643127" y="4757293"/>
              <a:ext cx="295224" cy="1324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10" name="TextBox 23"/>
            <p:cNvSpPr txBox="1">
              <a:spLocks noChangeArrowheads="1"/>
            </p:cNvSpPr>
            <p:nvPr/>
          </p:nvSpPr>
          <p:spPr bwMode="auto">
            <a:xfrm>
              <a:off x="6431414" y="1086861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92</a:t>
              </a:r>
            </a:p>
          </p:txBody>
        </p:sp>
        <p:sp>
          <p:nvSpPr>
            <p:cNvPr id="111" name="TextBox 23"/>
            <p:cNvSpPr txBox="1">
              <a:spLocks noChangeArrowheads="1"/>
            </p:cNvSpPr>
            <p:nvPr/>
          </p:nvSpPr>
          <p:spPr bwMode="auto">
            <a:xfrm>
              <a:off x="6431414" y="1231822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88</a:t>
              </a:r>
            </a:p>
          </p:txBody>
        </p:sp>
        <p:sp>
          <p:nvSpPr>
            <p:cNvPr id="112" name="TextBox 23"/>
            <p:cNvSpPr txBox="1">
              <a:spLocks noChangeArrowheads="1"/>
            </p:cNvSpPr>
            <p:nvPr/>
          </p:nvSpPr>
          <p:spPr bwMode="auto">
            <a:xfrm>
              <a:off x="6424535" y="1379073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84</a:t>
              </a:r>
            </a:p>
          </p:txBody>
        </p:sp>
        <p:sp>
          <p:nvSpPr>
            <p:cNvPr id="113" name="TextBox 23"/>
            <p:cNvSpPr txBox="1">
              <a:spLocks noChangeArrowheads="1"/>
            </p:cNvSpPr>
            <p:nvPr/>
          </p:nvSpPr>
          <p:spPr bwMode="auto">
            <a:xfrm>
              <a:off x="6424535" y="1528948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80</a:t>
              </a:r>
            </a:p>
          </p:txBody>
        </p:sp>
        <p:sp>
          <p:nvSpPr>
            <p:cNvPr id="114" name="TextBox 23"/>
            <p:cNvSpPr txBox="1">
              <a:spLocks noChangeArrowheads="1"/>
            </p:cNvSpPr>
            <p:nvPr/>
          </p:nvSpPr>
          <p:spPr bwMode="auto">
            <a:xfrm>
              <a:off x="6424535" y="1677292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76</a:t>
              </a:r>
            </a:p>
          </p:txBody>
        </p:sp>
        <p:sp>
          <p:nvSpPr>
            <p:cNvPr id="115" name="TextBox 23"/>
            <p:cNvSpPr txBox="1">
              <a:spLocks noChangeArrowheads="1"/>
            </p:cNvSpPr>
            <p:nvPr/>
          </p:nvSpPr>
          <p:spPr bwMode="auto">
            <a:xfrm>
              <a:off x="6424535" y="1820496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72</a:t>
              </a:r>
            </a:p>
          </p:txBody>
        </p:sp>
        <p:sp>
          <p:nvSpPr>
            <p:cNvPr id="116" name="TextBox 23"/>
            <p:cNvSpPr txBox="1">
              <a:spLocks noChangeArrowheads="1"/>
            </p:cNvSpPr>
            <p:nvPr/>
          </p:nvSpPr>
          <p:spPr bwMode="auto">
            <a:xfrm>
              <a:off x="6431414" y="1963698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68</a:t>
              </a:r>
            </a:p>
          </p:txBody>
        </p:sp>
        <p:sp>
          <p:nvSpPr>
            <p:cNvPr id="117" name="TextBox 23"/>
            <p:cNvSpPr txBox="1">
              <a:spLocks noChangeArrowheads="1"/>
            </p:cNvSpPr>
            <p:nvPr/>
          </p:nvSpPr>
          <p:spPr bwMode="auto">
            <a:xfrm>
              <a:off x="6431414" y="2108660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64</a:t>
              </a:r>
            </a:p>
          </p:txBody>
        </p:sp>
        <p:sp>
          <p:nvSpPr>
            <p:cNvPr id="118" name="TextBox 23"/>
            <p:cNvSpPr txBox="1">
              <a:spLocks noChangeArrowheads="1"/>
            </p:cNvSpPr>
            <p:nvPr/>
          </p:nvSpPr>
          <p:spPr bwMode="auto">
            <a:xfrm>
              <a:off x="6424535" y="2255911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60</a:t>
              </a:r>
            </a:p>
          </p:txBody>
        </p:sp>
        <p:sp>
          <p:nvSpPr>
            <p:cNvPr id="119" name="TextBox 23"/>
            <p:cNvSpPr txBox="1">
              <a:spLocks noChangeArrowheads="1"/>
            </p:cNvSpPr>
            <p:nvPr/>
          </p:nvSpPr>
          <p:spPr bwMode="auto">
            <a:xfrm>
              <a:off x="6424535" y="2405787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56</a:t>
              </a:r>
            </a:p>
          </p:txBody>
        </p:sp>
        <p:sp>
          <p:nvSpPr>
            <p:cNvPr id="120" name="TextBox 23"/>
            <p:cNvSpPr txBox="1">
              <a:spLocks noChangeArrowheads="1"/>
            </p:cNvSpPr>
            <p:nvPr/>
          </p:nvSpPr>
          <p:spPr bwMode="auto">
            <a:xfrm>
              <a:off x="6424535" y="2554132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52</a:t>
              </a:r>
            </a:p>
          </p:txBody>
        </p:sp>
        <p:sp>
          <p:nvSpPr>
            <p:cNvPr id="121" name="TextBox 23"/>
            <p:cNvSpPr txBox="1">
              <a:spLocks noChangeArrowheads="1"/>
            </p:cNvSpPr>
            <p:nvPr/>
          </p:nvSpPr>
          <p:spPr bwMode="auto">
            <a:xfrm>
              <a:off x="6424535" y="2697334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48</a:t>
              </a:r>
            </a:p>
          </p:txBody>
        </p:sp>
        <p:sp>
          <p:nvSpPr>
            <p:cNvPr id="122" name="TextBox 23"/>
            <p:cNvSpPr txBox="1">
              <a:spLocks noChangeArrowheads="1"/>
            </p:cNvSpPr>
            <p:nvPr/>
          </p:nvSpPr>
          <p:spPr bwMode="auto">
            <a:xfrm>
              <a:off x="6431414" y="2869134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44</a:t>
              </a:r>
            </a:p>
          </p:txBody>
        </p:sp>
        <p:sp>
          <p:nvSpPr>
            <p:cNvPr id="123" name="TextBox 23"/>
            <p:cNvSpPr txBox="1">
              <a:spLocks noChangeArrowheads="1"/>
            </p:cNvSpPr>
            <p:nvPr/>
          </p:nvSpPr>
          <p:spPr bwMode="auto">
            <a:xfrm>
              <a:off x="6431414" y="3014097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40</a:t>
              </a:r>
            </a:p>
          </p:txBody>
        </p:sp>
        <p:sp>
          <p:nvSpPr>
            <p:cNvPr id="124" name="TextBox 23"/>
            <p:cNvSpPr txBox="1">
              <a:spLocks noChangeArrowheads="1"/>
            </p:cNvSpPr>
            <p:nvPr/>
          </p:nvSpPr>
          <p:spPr bwMode="auto">
            <a:xfrm>
              <a:off x="6424535" y="3161347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36</a:t>
              </a:r>
            </a:p>
          </p:txBody>
        </p:sp>
        <p:sp>
          <p:nvSpPr>
            <p:cNvPr id="125" name="TextBox 23"/>
            <p:cNvSpPr txBox="1">
              <a:spLocks noChangeArrowheads="1"/>
            </p:cNvSpPr>
            <p:nvPr/>
          </p:nvSpPr>
          <p:spPr bwMode="auto">
            <a:xfrm>
              <a:off x="6424535" y="3311223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32</a:t>
              </a:r>
            </a:p>
          </p:txBody>
        </p:sp>
        <p:sp>
          <p:nvSpPr>
            <p:cNvPr id="126" name="TextBox 23"/>
            <p:cNvSpPr txBox="1">
              <a:spLocks noChangeArrowheads="1"/>
            </p:cNvSpPr>
            <p:nvPr/>
          </p:nvSpPr>
          <p:spPr bwMode="auto">
            <a:xfrm>
              <a:off x="6424535" y="3459568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28</a:t>
              </a:r>
            </a:p>
          </p:txBody>
        </p:sp>
        <p:sp>
          <p:nvSpPr>
            <p:cNvPr id="127" name="TextBox 23"/>
            <p:cNvSpPr txBox="1">
              <a:spLocks noChangeArrowheads="1"/>
            </p:cNvSpPr>
            <p:nvPr/>
          </p:nvSpPr>
          <p:spPr bwMode="auto">
            <a:xfrm>
              <a:off x="6424535" y="3602769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24</a:t>
              </a:r>
            </a:p>
          </p:txBody>
        </p:sp>
        <p:sp>
          <p:nvSpPr>
            <p:cNvPr id="128" name="TextBox 23"/>
            <p:cNvSpPr txBox="1">
              <a:spLocks noChangeArrowheads="1"/>
            </p:cNvSpPr>
            <p:nvPr/>
          </p:nvSpPr>
          <p:spPr bwMode="auto">
            <a:xfrm>
              <a:off x="6431414" y="3742735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20</a:t>
              </a:r>
            </a:p>
          </p:txBody>
        </p:sp>
        <p:sp>
          <p:nvSpPr>
            <p:cNvPr id="129" name="TextBox 23"/>
            <p:cNvSpPr txBox="1">
              <a:spLocks noChangeArrowheads="1"/>
            </p:cNvSpPr>
            <p:nvPr/>
          </p:nvSpPr>
          <p:spPr bwMode="auto">
            <a:xfrm>
              <a:off x="6431414" y="3887699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16</a:t>
              </a:r>
            </a:p>
          </p:txBody>
        </p:sp>
        <p:sp>
          <p:nvSpPr>
            <p:cNvPr id="130" name="TextBox 23"/>
            <p:cNvSpPr txBox="1">
              <a:spLocks noChangeArrowheads="1"/>
            </p:cNvSpPr>
            <p:nvPr/>
          </p:nvSpPr>
          <p:spPr bwMode="auto">
            <a:xfrm>
              <a:off x="6424535" y="4034949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12</a:t>
              </a:r>
            </a:p>
          </p:txBody>
        </p:sp>
        <p:sp>
          <p:nvSpPr>
            <p:cNvPr id="131" name="TextBox 23"/>
            <p:cNvSpPr txBox="1">
              <a:spLocks noChangeArrowheads="1"/>
            </p:cNvSpPr>
            <p:nvPr/>
          </p:nvSpPr>
          <p:spPr bwMode="auto">
            <a:xfrm>
              <a:off x="6424535" y="4184824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8</a:t>
              </a:r>
            </a:p>
          </p:txBody>
        </p:sp>
        <p:sp>
          <p:nvSpPr>
            <p:cNvPr id="132" name="TextBox 23"/>
            <p:cNvSpPr txBox="1">
              <a:spLocks noChangeArrowheads="1"/>
            </p:cNvSpPr>
            <p:nvPr/>
          </p:nvSpPr>
          <p:spPr bwMode="auto">
            <a:xfrm>
              <a:off x="6424535" y="4333169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4</a:t>
              </a:r>
            </a:p>
          </p:txBody>
        </p:sp>
        <p:sp>
          <p:nvSpPr>
            <p:cNvPr id="137" name="TextBox 23"/>
            <p:cNvSpPr txBox="1">
              <a:spLocks noChangeArrowheads="1"/>
            </p:cNvSpPr>
            <p:nvPr/>
          </p:nvSpPr>
          <p:spPr bwMode="auto">
            <a:xfrm>
              <a:off x="6424535" y="4476372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0</a:t>
              </a:r>
            </a:p>
          </p:txBody>
        </p:sp>
        <p:cxnSp>
          <p:nvCxnSpPr>
            <p:cNvPr id="138" name="Straight Arrow Connector 21"/>
            <p:cNvCxnSpPr>
              <a:cxnSpLocks noChangeShapeType="1"/>
            </p:cNvCxnSpPr>
            <p:nvPr/>
          </p:nvCxnSpPr>
          <p:spPr bwMode="auto">
            <a:xfrm>
              <a:off x="6337909" y="846847"/>
              <a:ext cx="0" cy="152447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sp>
          <p:nvSpPr>
            <p:cNvPr id="139" name="TextBox 23"/>
            <p:cNvSpPr txBox="1">
              <a:spLocks noChangeArrowheads="1"/>
            </p:cNvSpPr>
            <p:nvPr/>
          </p:nvSpPr>
          <p:spPr bwMode="auto">
            <a:xfrm>
              <a:off x="6305649" y="658446"/>
              <a:ext cx="29522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0</a:t>
              </a:r>
            </a:p>
          </p:txBody>
        </p:sp>
        <p:sp>
          <p:nvSpPr>
            <p:cNvPr id="140" name="TextBox 23"/>
            <p:cNvSpPr txBox="1">
              <a:spLocks noChangeArrowheads="1"/>
            </p:cNvSpPr>
            <p:nvPr/>
          </p:nvSpPr>
          <p:spPr bwMode="auto">
            <a:xfrm>
              <a:off x="6277491" y="824410"/>
              <a:ext cx="26611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T</a:t>
              </a:r>
            </a:p>
          </p:txBody>
        </p:sp>
        <p:sp>
          <p:nvSpPr>
            <p:cNvPr id="141" name="TextBox 23"/>
            <p:cNvSpPr txBox="1">
              <a:spLocks noChangeArrowheads="1"/>
            </p:cNvSpPr>
            <p:nvPr/>
          </p:nvSpPr>
          <p:spPr bwMode="auto">
            <a:xfrm>
              <a:off x="6431414" y="802653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100</a:t>
              </a:r>
            </a:p>
          </p:txBody>
        </p:sp>
        <p:sp>
          <p:nvSpPr>
            <p:cNvPr id="142" name="TextBox 23"/>
            <p:cNvSpPr txBox="1">
              <a:spLocks noChangeArrowheads="1"/>
            </p:cNvSpPr>
            <p:nvPr/>
          </p:nvSpPr>
          <p:spPr bwMode="auto">
            <a:xfrm>
              <a:off x="6431414" y="947614"/>
              <a:ext cx="4654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buClr>
                  <a:srgbClr val="000099"/>
                </a:buClr>
              </a:pPr>
              <a:r>
                <a:rPr lang="en-US" altLang="zh-CN" sz="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96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033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375862" y="1660924"/>
            <a:ext cx="5238582" cy="42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95000"/>
              </a:lnSpc>
            </a:pP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x86 特权级 – 栈切换中获取新的栈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30" name="TextBox 43"/>
          <p:cNvSpPr txBox="1">
            <a:spLocks noChangeArrowheads="1"/>
          </p:cNvSpPr>
          <p:nvPr/>
        </p:nvSpPr>
        <p:spPr bwMode="auto">
          <a:xfrm>
            <a:off x="2053854" y="2115770"/>
            <a:ext cx="2896190" cy="31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57175" lvl="1" indent="-257175">
              <a:lnSpc>
                <a:spcPct val="95000"/>
              </a:lnSpc>
              <a:spcBef>
                <a:spcPct val="20000"/>
              </a:spcBef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TSS = Task State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Segment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Times New Roman" charset="0"/>
            </a:endParaRPr>
          </a:p>
        </p:txBody>
      </p:sp>
      <p:sp>
        <p:nvSpPr>
          <p:cNvPr id="22531" name="矩形 44"/>
          <p:cNvSpPr>
            <a:spLocks noChangeArrowheads="1"/>
          </p:cNvSpPr>
          <p:nvPr/>
        </p:nvSpPr>
        <p:spPr bwMode="auto">
          <a:xfrm>
            <a:off x="1785963" y="2115758"/>
            <a:ext cx="3241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>
              <a:latin typeface="Calibri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03077" y="2463752"/>
            <a:ext cx="6156684" cy="3040022"/>
            <a:chOff x="539552" y="1296812"/>
            <a:chExt cx="4921672" cy="2650114"/>
          </a:xfrm>
        </p:grpSpPr>
        <p:sp>
          <p:nvSpPr>
            <p:cNvPr id="39" name="TextBox 38"/>
            <p:cNvSpPr txBox="1"/>
            <p:nvPr/>
          </p:nvSpPr>
          <p:spPr>
            <a:xfrm>
              <a:off x="1226720" y="2387957"/>
              <a:ext cx="2337168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Available for use by system software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26720" y="2494284"/>
              <a:ext cx="2337168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Busy flag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38794" y="2611094"/>
              <a:ext cx="3731947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Segment Base Address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26721" y="2717422"/>
              <a:ext cx="1545079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Descriptor privilege level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26721" y="2830874"/>
              <a:ext cx="1473071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Granularity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26721" y="2935318"/>
              <a:ext cx="1257047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Segment Limit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26721" y="3041644"/>
              <a:ext cx="140106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Segment Present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26721" y="3144678"/>
              <a:ext cx="140106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Segment Type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92557" y="3383492"/>
              <a:ext cx="3568496" cy="56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图  </a:t>
              </a:r>
              <a:r>
                <a:rPr lang="en-US" altLang="zh-CN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Task State </a:t>
              </a:r>
              <a:r>
                <a:rPr lang="en-US" altLang="zh-CN" b="1" dirty="0" err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Segmemnt</a:t>
              </a:r>
              <a:r>
                <a:rPr lang="en-US" altLang="zh-CN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描述符</a:t>
              </a:r>
              <a:r>
                <a:rPr lang="en-US" altLang="zh-CN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 TSS Descriptor</a:t>
              </a:r>
              <a:endParaRPr lang="zh-CN" altLang="en-US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567937" y="2051326"/>
              <a:ext cx="4058126" cy="296266"/>
            </a:xfrm>
            <a:prstGeom prst="rect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 sz="2100"/>
            </a:p>
          </p:txBody>
        </p:sp>
        <p:cxnSp>
          <p:nvCxnSpPr>
            <p:cNvPr id="62" name="直接连接符 61"/>
            <p:cNvCxnSpPr>
              <a:stCxn id="61" idx="0"/>
              <a:endCxn id="61" idx="2"/>
            </p:cNvCxnSpPr>
            <p:nvPr/>
          </p:nvCxnSpPr>
          <p:spPr>
            <a:xfrm rot="16200000" flipH="1">
              <a:off x="2448866" y="2199268"/>
              <a:ext cx="296266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 bwMode="auto">
            <a:xfrm>
              <a:off x="567937" y="1497637"/>
              <a:ext cx="4058126" cy="356178"/>
            </a:xfrm>
            <a:prstGeom prst="rect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 sz="2100"/>
            </a:p>
          </p:txBody>
        </p:sp>
        <p:cxnSp>
          <p:nvCxnSpPr>
            <p:cNvPr id="64" name="直接连接符 63"/>
            <p:cNvCxnSpPr/>
            <p:nvPr/>
          </p:nvCxnSpPr>
          <p:spPr>
            <a:xfrm rot="5400000">
              <a:off x="1192308" y="1681351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rot="5400000">
              <a:off x="1375773" y="1675535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5400000">
              <a:off x="1588806" y="1675535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rot="5400000">
              <a:off x="1754679" y="1675535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5400000">
              <a:off x="1985748" y="1686069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5400000">
              <a:off x="2517961" y="1670268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5400000">
              <a:off x="2717541" y="1670268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rot="5400000">
              <a:off x="2983648" y="1670268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rot="5400000">
              <a:off x="3648914" y="1685520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539552" y="1296812"/>
              <a:ext cx="361018" cy="29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31</a:t>
              </a:r>
            </a:p>
            <a:p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08155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24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54369" y="1580811"/>
              <a:ext cx="876377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Base 31:24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64842" y="1594488"/>
              <a:ext cx="266107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G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08018" y="1592534"/>
              <a:ext cx="73623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63796" y="1592705"/>
              <a:ext cx="234744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960776" y="1490696"/>
              <a:ext cx="242157" cy="397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</a:p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V</a:t>
              </a:r>
            </a:p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L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624337" y="1313499"/>
              <a:ext cx="183196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20258" y="1296812"/>
              <a:ext cx="265324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596980" y="1590159"/>
              <a:ext cx="332604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20258" y="1856615"/>
              <a:ext cx="198267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85296" y="2127599"/>
              <a:ext cx="200921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70103" y="1859122"/>
              <a:ext cx="316457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16 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8524" y="1537201"/>
              <a:ext cx="665267" cy="30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Limit</a:t>
              </a:r>
            </a:p>
            <a:p>
              <a:pPr algn="ctr"/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19</a:t>
              </a:r>
              <a:r>
                <a:rPr lang="zh-CN" altLang="en-US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676341" y="1591345"/>
              <a:ext cx="199580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950485" y="1489733"/>
              <a:ext cx="266107" cy="397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</a:p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</a:p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L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369708" y="1479500"/>
              <a:ext cx="931373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Type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180553" y="1661993"/>
              <a:ext cx="266107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866444" y="1602519"/>
              <a:ext cx="997900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Base 23</a:t>
              </a:r>
              <a:r>
                <a:rPr lang="zh-CN" altLang="en-US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48469" y="2100704"/>
              <a:ext cx="2461479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Base  Address 15</a:t>
              </a:r>
              <a:r>
                <a:rPr lang="zh-CN" altLang="en-US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00 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66692" y="2100704"/>
              <a:ext cx="2594532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Segment Limit 15</a:t>
              </a:r>
              <a:r>
                <a:rPr lang="zh-CN" altLang="en-US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39552" y="1855790"/>
              <a:ext cx="361018" cy="29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31</a:t>
              </a:r>
            </a:p>
            <a:p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793944" y="1313499"/>
              <a:ext cx="183196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21877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23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14877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22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707876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21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12692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01162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19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449152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645794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97141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14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965720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20710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12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329958" y="1307346"/>
              <a:ext cx="317903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552446" y="1859122"/>
              <a:ext cx="316457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15 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1642" y="2398856"/>
              <a:ext cx="499759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AVL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3039" y="2498821"/>
              <a:ext cx="226047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1302" y="2621365"/>
              <a:ext cx="505816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BASE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51302" y="2721330"/>
              <a:ext cx="624698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DPL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51304" y="2841146"/>
              <a:ext cx="624698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G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51302" y="2938598"/>
              <a:ext cx="624698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LIMIT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1302" y="3044891"/>
              <a:ext cx="312349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8892" y="3143232"/>
              <a:ext cx="499759" cy="18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88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TYPE</a:t>
              </a:r>
              <a:endParaRPr lang="zh-CN" altLang="en-US" sz="788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3476640" y="1632840"/>
              <a:ext cx="0" cy="216258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3586750" y="1649194"/>
              <a:ext cx="0" cy="199905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3704095" y="1644130"/>
              <a:ext cx="0" cy="204970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rot="5400000">
              <a:off x="3185754" y="1670269"/>
              <a:ext cx="356178" cy="1479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>
              <a:off x="3344016" y="1669125"/>
              <a:ext cx="266107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454608" y="1673165"/>
              <a:ext cx="266107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558222" y="1672783"/>
              <a:ext cx="266107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683647" y="1672879"/>
              <a:ext cx="266107" cy="1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25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825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5643415" y="2855990"/>
            <a:ext cx="562777" cy="0"/>
          </a:xfrm>
          <a:prstGeom prst="line">
            <a:avLst/>
          </a:prstGeom>
          <a:ln w="28575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629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375862" y="1660924"/>
            <a:ext cx="5238582" cy="42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95000"/>
              </a:lnSpc>
            </a:pP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x86 特权级 – 栈切换中获取新的栈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30" name="TextBox 43"/>
          <p:cNvSpPr txBox="1">
            <a:spLocks noChangeArrowheads="1"/>
          </p:cNvSpPr>
          <p:nvPr/>
        </p:nvSpPr>
        <p:spPr bwMode="auto">
          <a:xfrm>
            <a:off x="2053854" y="2115770"/>
            <a:ext cx="2896190" cy="31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57175" lvl="1" indent="-257175">
              <a:lnSpc>
                <a:spcPct val="95000"/>
              </a:lnSpc>
              <a:spcBef>
                <a:spcPct val="20000"/>
              </a:spcBef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TSS = Task State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Segment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Times New Roman" charset="0"/>
            </a:endParaRPr>
          </a:p>
        </p:txBody>
      </p:sp>
      <p:sp>
        <p:nvSpPr>
          <p:cNvPr id="22531" name="矩形 44"/>
          <p:cNvSpPr>
            <a:spLocks noChangeArrowheads="1"/>
          </p:cNvSpPr>
          <p:nvPr/>
        </p:nvSpPr>
        <p:spPr bwMode="auto">
          <a:xfrm>
            <a:off x="1785963" y="2115758"/>
            <a:ext cx="3241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>
              <a:latin typeface="Calibri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71798" y="2371819"/>
            <a:ext cx="4706756" cy="2955237"/>
            <a:chOff x="4046396" y="1193550"/>
            <a:chExt cx="4288688" cy="3169086"/>
          </a:xfrm>
        </p:grpSpPr>
        <p:sp>
          <p:nvSpPr>
            <p:cNvPr id="146" name="矩形 145"/>
            <p:cNvSpPr/>
            <p:nvPr/>
          </p:nvSpPr>
          <p:spPr bwMode="auto">
            <a:xfrm>
              <a:off x="5506142" y="2457002"/>
              <a:ext cx="2473673" cy="144016"/>
            </a:xfrm>
            <a:prstGeom prst="rect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48" name="直接连接符 147"/>
            <p:cNvCxnSpPr/>
            <p:nvPr/>
          </p:nvCxnSpPr>
          <p:spPr>
            <a:xfrm>
              <a:off x="6335665" y="2457002"/>
              <a:ext cx="0" cy="144016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7179706" y="2457002"/>
              <a:ext cx="0" cy="144016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 bwMode="auto">
            <a:xfrm>
              <a:off x="6271679" y="3177082"/>
              <a:ext cx="852063" cy="1080120"/>
            </a:xfrm>
            <a:prstGeom prst="rect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52" name="直接连接符 151"/>
            <p:cNvCxnSpPr/>
            <p:nvPr/>
          </p:nvCxnSpPr>
          <p:spPr>
            <a:xfrm>
              <a:off x="6259646" y="3321098"/>
              <a:ext cx="864096" cy="0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6259646" y="3453081"/>
              <a:ext cx="864096" cy="0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6259646" y="3581243"/>
              <a:ext cx="864096" cy="0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6259646" y="3725259"/>
              <a:ext cx="864096" cy="0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6259646" y="3861253"/>
              <a:ext cx="864096" cy="0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6259646" y="3989415"/>
              <a:ext cx="864096" cy="0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6259646" y="4133431"/>
              <a:ext cx="864096" cy="0"/>
            </a:xfrm>
            <a:prstGeom prst="line">
              <a:avLst/>
            </a:prstGeom>
            <a:ln w="28575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/>
            <p:cNvSpPr/>
            <p:nvPr/>
          </p:nvSpPr>
          <p:spPr bwMode="auto">
            <a:xfrm>
              <a:off x="5519512" y="1380893"/>
              <a:ext cx="816154" cy="800110"/>
            </a:xfrm>
            <a:prstGeom prst="rect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71" name="Straight Arrow Connector 21"/>
            <p:cNvCxnSpPr>
              <a:cxnSpLocks noChangeShapeType="1"/>
            </p:cNvCxnSpPr>
            <p:nvPr/>
          </p:nvCxnSpPr>
          <p:spPr bwMode="auto">
            <a:xfrm>
              <a:off x="6362144" y="2180694"/>
              <a:ext cx="432000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172" name="Straight Arrow Connector 21"/>
            <p:cNvCxnSpPr>
              <a:cxnSpLocks noChangeShapeType="1"/>
            </p:cNvCxnSpPr>
            <p:nvPr/>
          </p:nvCxnSpPr>
          <p:spPr bwMode="auto">
            <a:xfrm>
              <a:off x="5862664" y="3643636"/>
              <a:ext cx="388960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/>
              <a:tailEnd type="triangle" w="med" len="med"/>
            </a:ln>
          </p:spPr>
        </p:cxnSp>
        <p:cxnSp>
          <p:nvCxnSpPr>
            <p:cNvPr id="174" name="Straight Arrow Connector 21"/>
            <p:cNvCxnSpPr>
              <a:cxnSpLocks noChangeShapeType="1"/>
            </p:cNvCxnSpPr>
            <p:nvPr/>
          </p:nvCxnSpPr>
          <p:spPr bwMode="auto">
            <a:xfrm>
              <a:off x="6341028" y="1386362"/>
              <a:ext cx="388960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175" name="Straight Arrow Connector 21"/>
            <p:cNvCxnSpPr>
              <a:cxnSpLocks noChangeShapeType="1"/>
            </p:cNvCxnSpPr>
            <p:nvPr/>
          </p:nvCxnSpPr>
          <p:spPr bwMode="auto">
            <a:xfrm>
              <a:off x="7619776" y="1376882"/>
              <a:ext cx="0" cy="108012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sp>
          <p:nvSpPr>
            <p:cNvPr id="181" name="椭圆 180"/>
            <p:cNvSpPr/>
            <p:nvPr/>
          </p:nvSpPr>
          <p:spPr bwMode="auto">
            <a:xfrm>
              <a:off x="6728244" y="1316113"/>
              <a:ext cx="144016" cy="144016"/>
            </a:xfrm>
            <a:prstGeom prst="ellipse">
              <a:avLst/>
            </a:prstGeom>
            <a:solidFill>
              <a:srgbClr val="005072"/>
            </a:solidFill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643415" y="1221364"/>
              <a:ext cx="332604" cy="39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83" name="Straight Arrow Connector 21"/>
            <p:cNvCxnSpPr>
              <a:cxnSpLocks noChangeShapeType="1"/>
            </p:cNvCxnSpPr>
            <p:nvPr/>
          </p:nvCxnSpPr>
          <p:spPr bwMode="auto">
            <a:xfrm>
              <a:off x="6899696" y="1386362"/>
              <a:ext cx="720080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187" name="Straight Arrow Connector 21"/>
            <p:cNvCxnSpPr>
              <a:cxnSpLocks noChangeShapeType="1"/>
            </p:cNvCxnSpPr>
            <p:nvPr/>
          </p:nvCxnSpPr>
          <p:spPr bwMode="auto">
            <a:xfrm>
              <a:off x="7619776" y="2604014"/>
              <a:ext cx="0" cy="108012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91" name="Straight Arrow Connector 21"/>
            <p:cNvCxnSpPr>
              <a:cxnSpLocks noChangeShapeType="1"/>
            </p:cNvCxnSpPr>
            <p:nvPr/>
          </p:nvCxnSpPr>
          <p:spPr bwMode="auto">
            <a:xfrm>
              <a:off x="5868821" y="2598262"/>
              <a:ext cx="0" cy="105480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95" name="Straight Arrow Connector 21"/>
            <p:cNvCxnSpPr>
              <a:cxnSpLocks noChangeShapeType="1"/>
            </p:cNvCxnSpPr>
            <p:nvPr/>
          </p:nvCxnSpPr>
          <p:spPr bwMode="auto">
            <a:xfrm>
              <a:off x="6801088" y="1468840"/>
              <a:ext cx="0" cy="991487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197" name="Straight Arrow Connector 21"/>
            <p:cNvCxnSpPr>
              <a:cxnSpLocks noChangeShapeType="1"/>
            </p:cNvCxnSpPr>
            <p:nvPr/>
          </p:nvCxnSpPr>
          <p:spPr bwMode="auto">
            <a:xfrm>
              <a:off x="6801088" y="2623647"/>
              <a:ext cx="0" cy="265403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199" name="Straight Arrow Connector 21"/>
            <p:cNvCxnSpPr>
              <a:cxnSpLocks noChangeShapeType="1"/>
            </p:cNvCxnSpPr>
            <p:nvPr/>
          </p:nvCxnSpPr>
          <p:spPr bwMode="auto">
            <a:xfrm>
              <a:off x="6801684" y="2882052"/>
              <a:ext cx="576064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202" name="Straight Arrow Connector 21"/>
            <p:cNvCxnSpPr>
              <a:cxnSpLocks noChangeShapeType="1"/>
            </p:cNvCxnSpPr>
            <p:nvPr/>
          </p:nvCxnSpPr>
          <p:spPr bwMode="auto">
            <a:xfrm>
              <a:off x="7367410" y="2884716"/>
              <a:ext cx="0" cy="74175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205" name="Straight Arrow Connector 21"/>
            <p:cNvCxnSpPr>
              <a:cxnSpLocks noChangeShapeType="1"/>
            </p:cNvCxnSpPr>
            <p:nvPr/>
          </p:nvCxnSpPr>
          <p:spPr bwMode="auto">
            <a:xfrm>
              <a:off x="7115720" y="3626466"/>
              <a:ext cx="262028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207" name="Straight Arrow Connector 21"/>
            <p:cNvCxnSpPr>
              <a:cxnSpLocks noChangeShapeType="1"/>
            </p:cNvCxnSpPr>
            <p:nvPr/>
          </p:nvCxnSpPr>
          <p:spPr bwMode="auto">
            <a:xfrm>
              <a:off x="7127052" y="3688136"/>
              <a:ext cx="492724" cy="0"/>
            </a:xfrm>
            <a:prstGeom prst="straightConnector1">
              <a:avLst/>
            </a:prstGeom>
            <a:noFill/>
            <a:ln w="28575">
              <a:solidFill>
                <a:srgbClr val="005072"/>
              </a:solidFill>
              <a:round/>
              <a:headEnd type="none" w="med" len="med"/>
              <a:tailEnd type="none" w="med" len="med"/>
            </a:ln>
          </p:spPr>
        </p:cxnSp>
        <p:sp>
          <p:nvSpPr>
            <p:cNvPr id="209" name="TextBox 43"/>
            <p:cNvSpPr txBox="1">
              <a:spLocks noChangeArrowheads="1"/>
            </p:cNvSpPr>
            <p:nvPr/>
          </p:nvSpPr>
          <p:spPr bwMode="auto">
            <a:xfrm>
              <a:off x="5703480" y="1193550"/>
              <a:ext cx="504056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TSS </a:t>
              </a:r>
            </a:p>
          </p:txBody>
        </p:sp>
        <p:sp>
          <p:nvSpPr>
            <p:cNvPr id="210" name="TextBox 43"/>
            <p:cNvSpPr txBox="1">
              <a:spLocks noChangeArrowheads="1"/>
            </p:cNvSpPr>
            <p:nvPr/>
          </p:nvSpPr>
          <p:spPr bwMode="auto">
            <a:xfrm>
              <a:off x="5515020" y="2268898"/>
              <a:ext cx="836176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en-US" altLang="zh-CN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Visible Part</a:t>
              </a: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</a:p>
          </p:txBody>
        </p:sp>
        <p:sp>
          <p:nvSpPr>
            <p:cNvPr id="211" name="TextBox 43"/>
            <p:cNvSpPr txBox="1">
              <a:spLocks noChangeArrowheads="1"/>
            </p:cNvSpPr>
            <p:nvPr/>
          </p:nvSpPr>
          <p:spPr bwMode="auto">
            <a:xfrm>
              <a:off x="5612740" y="2436062"/>
              <a:ext cx="836176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en-US" altLang="zh-CN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Selector</a:t>
              </a: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</a:p>
          </p:txBody>
        </p:sp>
        <p:sp>
          <p:nvSpPr>
            <p:cNvPr id="212" name="TextBox 43"/>
            <p:cNvSpPr txBox="1">
              <a:spLocks noChangeArrowheads="1"/>
            </p:cNvSpPr>
            <p:nvPr/>
          </p:nvSpPr>
          <p:spPr bwMode="auto">
            <a:xfrm>
              <a:off x="6311880" y="2436062"/>
              <a:ext cx="1224136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en-US" altLang="zh-CN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Base Address</a:t>
              </a: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</a:p>
          </p:txBody>
        </p:sp>
        <p:sp>
          <p:nvSpPr>
            <p:cNvPr id="213" name="TextBox 43"/>
            <p:cNvSpPr txBox="1">
              <a:spLocks noChangeArrowheads="1"/>
            </p:cNvSpPr>
            <p:nvPr/>
          </p:nvSpPr>
          <p:spPr bwMode="auto">
            <a:xfrm>
              <a:off x="7110948" y="2436062"/>
              <a:ext cx="1224136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en-US" altLang="zh-CN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Segment Limit</a:t>
              </a:r>
              <a:endParaRPr lang="zh-CN" altLang="en-US" sz="825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endParaRPr>
            </a:p>
          </p:txBody>
        </p:sp>
        <p:sp>
          <p:nvSpPr>
            <p:cNvPr id="214" name="TextBox 43"/>
            <p:cNvSpPr txBox="1">
              <a:spLocks noChangeArrowheads="1"/>
            </p:cNvSpPr>
            <p:nvPr/>
          </p:nvSpPr>
          <p:spPr bwMode="auto">
            <a:xfrm>
              <a:off x="6778828" y="2268898"/>
              <a:ext cx="1166088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en-US" altLang="zh-CN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Invisible Part</a:t>
              </a: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</a:p>
          </p:txBody>
        </p:sp>
        <p:sp>
          <p:nvSpPr>
            <p:cNvPr id="216" name="TextBox 43"/>
            <p:cNvSpPr txBox="1">
              <a:spLocks noChangeArrowheads="1"/>
            </p:cNvSpPr>
            <p:nvPr/>
          </p:nvSpPr>
          <p:spPr bwMode="auto">
            <a:xfrm>
              <a:off x="4411432" y="2433580"/>
              <a:ext cx="1124421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en-US" altLang="zh-CN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      Task  Register</a:t>
              </a: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</a:p>
          </p:txBody>
        </p:sp>
        <p:sp>
          <p:nvSpPr>
            <p:cNvPr id="217" name="TextBox 43"/>
            <p:cNvSpPr txBox="1">
              <a:spLocks noChangeArrowheads="1"/>
            </p:cNvSpPr>
            <p:nvPr/>
          </p:nvSpPr>
          <p:spPr bwMode="auto">
            <a:xfrm>
              <a:off x="6474628" y="3007466"/>
              <a:ext cx="504056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en-US" altLang="zh-CN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GDT</a:t>
              </a: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</a:p>
          </p:txBody>
        </p:sp>
        <p:sp>
          <p:nvSpPr>
            <p:cNvPr id="218" name="TextBox 43"/>
            <p:cNvSpPr txBox="1">
              <a:spLocks noChangeArrowheads="1"/>
            </p:cNvSpPr>
            <p:nvPr/>
          </p:nvSpPr>
          <p:spPr bwMode="auto">
            <a:xfrm>
              <a:off x="6209744" y="3558062"/>
              <a:ext cx="1052200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TSS  </a:t>
              </a:r>
              <a:r>
                <a:rPr lang="en-US" altLang="zh-CN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Descriptor</a:t>
              </a: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</a:p>
          </p:txBody>
        </p:sp>
        <p:sp>
          <p:nvSpPr>
            <p:cNvPr id="219" name="TextBox 43"/>
            <p:cNvSpPr txBox="1">
              <a:spLocks noChangeArrowheads="1"/>
            </p:cNvSpPr>
            <p:nvPr/>
          </p:nvSpPr>
          <p:spPr bwMode="auto">
            <a:xfrm>
              <a:off x="7094780" y="4134284"/>
              <a:ext cx="288032" cy="22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en-US" altLang="zh-CN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0</a:t>
              </a:r>
              <a:r>
                <a:rPr lang="zh-CN" altLang="en-US" sz="825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</a:p>
          </p:txBody>
        </p:sp>
        <p:sp>
          <p:nvSpPr>
            <p:cNvPr id="220" name="TextBox 43"/>
            <p:cNvSpPr txBox="1">
              <a:spLocks noChangeArrowheads="1"/>
            </p:cNvSpPr>
            <p:nvPr/>
          </p:nvSpPr>
          <p:spPr bwMode="auto">
            <a:xfrm>
              <a:off x="4046396" y="1541444"/>
              <a:ext cx="1298186" cy="475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57175" lvl="1" indent="-257175">
                <a:lnSpc>
                  <a:spcPct val="95000"/>
                </a:lnSpc>
                <a:spcBef>
                  <a:spcPct val="20000"/>
                </a:spcBef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图  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Task Register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014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10594-AA3F-478C-718E-33F1E7F8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中的代码都是什么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FF083-60FB-C7F2-F56E-A79A9175E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中断（异常）响应函数</a:t>
            </a:r>
            <a:endParaRPr lang="en-US" altLang="zh-CN" dirty="0"/>
          </a:p>
          <a:p>
            <a:r>
              <a:rPr lang="en-US" altLang="zh-CN" dirty="0"/>
              <a:t>PCB</a:t>
            </a:r>
            <a:r>
              <a:rPr lang="zh-CN" altLang="en-US" dirty="0"/>
              <a:t>组成的数组</a:t>
            </a:r>
            <a:endParaRPr lang="en-US" altLang="zh-CN" dirty="0"/>
          </a:p>
          <a:p>
            <a:pPr lvl="1"/>
            <a:r>
              <a:rPr lang="zh-CN" altLang="en-US" dirty="0"/>
              <a:t>上下文、页表、</a:t>
            </a:r>
            <a:r>
              <a:rPr lang="en-US" altLang="zh-CN" dirty="0" err="1"/>
              <a:t>vma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调度器代码</a:t>
            </a:r>
            <a:endParaRPr lang="en-US" altLang="zh-CN" dirty="0"/>
          </a:p>
          <a:p>
            <a:r>
              <a:rPr lang="zh-CN" altLang="en-US" dirty="0"/>
              <a:t>页面管理代码</a:t>
            </a:r>
            <a:endParaRPr lang="en-US" altLang="zh-CN" dirty="0"/>
          </a:p>
          <a:p>
            <a:pPr lvl="1"/>
            <a:r>
              <a:rPr lang="en-US" altLang="zh-CN" dirty="0"/>
              <a:t>Free-list</a:t>
            </a:r>
          </a:p>
          <a:p>
            <a:r>
              <a:rPr lang="zh-CN" altLang="en-US" dirty="0"/>
              <a:t>文件系统的管理代码</a:t>
            </a:r>
            <a:endParaRPr lang="en-US" altLang="zh-CN" dirty="0"/>
          </a:p>
          <a:p>
            <a:pPr lvl="1"/>
            <a:r>
              <a:rPr lang="zh-CN" altLang="en-US" dirty="0"/>
              <a:t>链表或者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  <a:endParaRPr lang="en-US" altLang="zh-CN" dirty="0"/>
          </a:p>
          <a:p>
            <a:pPr lvl="1"/>
            <a:r>
              <a:rPr lang="en-US" altLang="zh-CN" dirty="0"/>
              <a:t>Page cache</a:t>
            </a:r>
          </a:p>
          <a:p>
            <a:r>
              <a:rPr lang="zh-CN" altLang="en-US" dirty="0"/>
              <a:t>驱动程序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3EAF6-8DDB-4A42-3E05-C3E9A1A9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21B004-BAED-FD4B-1BAE-D78F5E97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0C0C9-365F-D0B3-279D-0021D92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1E9E32-5E0E-6DDA-0CDB-4B2B5A104063}"/>
              </a:ext>
            </a:extLst>
          </p:cNvPr>
          <p:cNvSpPr txBox="1"/>
          <p:nvPr/>
        </p:nvSpPr>
        <p:spPr>
          <a:xfrm>
            <a:off x="5724128" y="2636912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思考：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里的东西是不是太多了？</a:t>
            </a:r>
            <a:endParaRPr lang="en-US" altLang="zh-CN" dirty="0"/>
          </a:p>
          <a:p>
            <a:r>
              <a:rPr lang="zh-CN" altLang="en-US" dirty="0"/>
              <a:t>万一哪段代码出了错，是不是会把整个</a:t>
            </a:r>
            <a:r>
              <a:rPr lang="en-US" altLang="zh-CN" dirty="0"/>
              <a:t>OS</a:t>
            </a:r>
            <a:r>
              <a:rPr lang="zh-CN" altLang="en-US" dirty="0"/>
              <a:t>给毁掉？</a:t>
            </a:r>
          </a:p>
        </p:txBody>
      </p:sp>
    </p:spTree>
    <p:extLst>
      <p:ext uri="{BB962C8B-B14F-4D97-AF65-F5344CB8AC3E}">
        <p14:creationId xmlns:p14="http://schemas.microsoft.com/office/powerpoint/2010/main" val="15908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进程的资源如何回收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如何回收进程占据的资源？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主动回收：</a:t>
            </a:r>
            <a:r>
              <a:rPr lang="en-US" altLang="zh-CN" dirty="0">
                <a:ea typeface="宋体" panose="02010600030101010101" pitchFamily="2" charset="-122"/>
              </a:rPr>
              <a:t>free, </a:t>
            </a:r>
            <a:r>
              <a:rPr lang="en-US" altLang="zh-CN" dirty="0" err="1">
                <a:ea typeface="宋体" panose="02010600030101010101" pitchFamily="2" charset="-122"/>
              </a:rPr>
              <a:t>fclose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系统中的服务线程定期回收物理内存，填充</a:t>
            </a:r>
            <a:r>
              <a:rPr lang="en-US" altLang="zh-CN" dirty="0" err="1">
                <a:ea typeface="宋体" panose="02010600030101010101" pitchFamily="2" charset="-122"/>
              </a:rPr>
              <a:t>free_list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进程退出时回收：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父进程收到子进程的退出信号，并回收资源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按照</a:t>
            </a:r>
            <a:r>
              <a:rPr lang="en-US" altLang="zh-CN" dirty="0">
                <a:ea typeface="宋体" panose="02010600030101010101" pitchFamily="2" charset="-122"/>
              </a:rPr>
              <a:t>PCB</a:t>
            </a:r>
            <a:r>
              <a:rPr lang="zh-CN" altLang="en-US" dirty="0">
                <a:ea typeface="宋体" panose="02010600030101010101" pitchFamily="2" charset="-122"/>
              </a:rPr>
              <a:t>中的信息，关闭文件，回收物理页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孤儿进程：由</a:t>
            </a:r>
            <a:r>
              <a:rPr lang="en-US" altLang="zh-CN" dirty="0" err="1">
                <a:ea typeface="宋体" panose="02010600030101010101" pitchFamily="2" charset="-122"/>
              </a:rPr>
              <a:t>Init</a:t>
            </a:r>
            <a:r>
              <a:rPr lang="zh-CN" altLang="en-US" dirty="0">
                <a:ea typeface="宋体" panose="02010600030101010101" pitchFamily="2" charset="-122"/>
              </a:rPr>
              <a:t>接管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父进程回收子进程资源的方法，是为了编程简便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15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E2506A-61A5-4FD9-896A-E985D272C5BB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594"/>
            <a:ext cx="711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1116013" y="5300663"/>
            <a:ext cx="3267075" cy="5048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3" grpId="0" animBg="1"/>
      <p:bldP spid="3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081DF-5237-B9FB-68F9-1775D2E3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文件系统有这么“不堪”吗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83DB0-7CBD-251D-73C3-A1CF9D08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文件读写时发生了什么？</a:t>
            </a:r>
            <a:endParaRPr lang="en-US" altLang="zh-CN" dirty="0"/>
          </a:p>
          <a:p>
            <a:r>
              <a:rPr lang="zh-CN" altLang="en-US"/>
              <a:t>为什么文件系统这么容易坏？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F927DB-4FAC-F7AE-AD88-10E21821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BA6B13-2FA9-2C0F-DE00-FDCE7C46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03BD8-79A7-7A9E-807C-2D250CEE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927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在系统中的作用地位是什么</a:t>
            </a:r>
            <a:endParaRPr lang="en-US" altLang="zh-CN" dirty="0"/>
          </a:p>
          <a:p>
            <a:pPr lvl="1"/>
            <a:r>
              <a:rPr lang="zh-CN" altLang="en-US" dirty="0"/>
              <a:t>在系统开机后，</a:t>
            </a:r>
            <a:r>
              <a:rPr lang="en-US" altLang="zh-CN" dirty="0"/>
              <a:t>BIOS</a:t>
            </a:r>
            <a:r>
              <a:rPr lang="zh-CN" altLang="en-US" dirty="0"/>
              <a:t>会出现在计算机的一段特定的物理地址空间中</a:t>
            </a:r>
            <a:endParaRPr lang="en-US" altLang="zh-CN" dirty="0"/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是开机执行的第一段代码</a:t>
            </a:r>
            <a:endParaRPr lang="en-US" altLang="zh-CN" dirty="0"/>
          </a:p>
          <a:p>
            <a:pPr lvl="1"/>
            <a:r>
              <a:rPr lang="zh-CN" altLang="en-US" dirty="0"/>
              <a:t>在微软系的</a:t>
            </a:r>
            <a:r>
              <a:rPr lang="en-US" altLang="zh-CN" dirty="0"/>
              <a:t>OS</a:t>
            </a:r>
            <a:r>
              <a:rPr lang="zh-CN" altLang="en-US" dirty="0"/>
              <a:t>中，</a:t>
            </a:r>
            <a:r>
              <a:rPr lang="en-US" altLang="zh-CN" dirty="0"/>
              <a:t>BIOS</a:t>
            </a:r>
            <a:r>
              <a:rPr lang="zh-CN" altLang="en-US" dirty="0"/>
              <a:t>会</a:t>
            </a:r>
            <a:r>
              <a:rPr lang="zh-CN" altLang="en-US" dirty="0">
                <a:solidFill>
                  <a:srgbClr val="FF0000"/>
                </a:solidFill>
              </a:rPr>
              <a:t>常驻</a:t>
            </a:r>
            <a:r>
              <a:rPr lang="zh-CN" altLang="en-US" dirty="0"/>
              <a:t>在内存中，并为</a:t>
            </a:r>
            <a:r>
              <a:rPr lang="en-US" altLang="zh-CN" dirty="0"/>
              <a:t>OS</a:t>
            </a:r>
            <a:r>
              <a:rPr lang="zh-CN" altLang="en-US" dirty="0"/>
              <a:t>提供硬件访问的服务</a:t>
            </a:r>
            <a:endParaRPr lang="en-US" altLang="zh-CN" dirty="0"/>
          </a:p>
          <a:p>
            <a:pPr lvl="1"/>
            <a:r>
              <a:rPr lang="zh-CN" altLang="en-US" dirty="0"/>
              <a:t>呼叫</a:t>
            </a:r>
            <a:r>
              <a:rPr lang="en-US" altLang="zh-CN" dirty="0"/>
              <a:t>BIOS</a:t>
            </a:r>
            <a:r>
              <a:rPr lang="zh-CN" altLang="en-US" dirty="0"/>
              <a:t>的方式是中断调用</a:t>
            </a:r>
            <a:endParaRPr lang="en-US" altLang="zh-CN" dirty="0"/>
          </a:p>
          <a:p>
            <a:pPr lvl="1"/>
            <a:r>
              <a:rPr lang="en-US" altLang="zh-CN" dirty="0"/>
              <a:t>INT 15H</a:t>
            </a:r>
            <a:r>
              <a:rPr lang="zh-CN" altLang="en-US" dirty="0"/>
              <a:t>的作用是探测内存</a:t>
            </a:r>
            <a:endParaRPr lang="en-US" altLang="zh-CN" dirty="0"/>
          </a:p>
          <a:p>
            <a:pPr lvl="1"/>
            <a:r>
              <a:rPr lang="zh-CN" altLang="en-US" dirty="0"/>
              <a:t>也可以通过写入</a:t>
            </a:r>
            <a:r>
              <a:rPr lang="en-US" altLang="zh-CN" dirty="0"/>
              <a:t>0x55,0xAA</a:t>
            </a:r>
            <a:r>
              <a:rPr lang="zh-CN" altLang="en-US" dirty="0"/>
              <a:t>来检测</a:t>
            </a:r>
            <a:endParaRPr lang="en-US" altLang="zh-CN" dirty="0"/>
          </a:p>
          <a:p>
            <a:pPr lvl="1"/>
            <a:r>
              <a:rPr lang="en-US" altLang="zh-CN" dirty="0"/>
              <a:t>Linux</a:t>
            </a:r>
            <a:r>
              <a:rPr lang="zh-CN" altLang="en-US" dirty="0"/>
              <a:t>和现代</a:t>
            </a:r>
            <a:r>
              <a:rPr lang="en-US" altLang="zh-CN" dirty="0"/>
              <a:t>OS</a:t>
            </a:r>
            <a:r>
              <a:rPr lang="zh-CN" altLang="en-US" dirty="0"/>
              <a:t>都抛弃了</a:t>
            </a:r>
            <a:r>
              <a:rPr lang="en-US" altLang="zh-CN" dirty="0"/>
              <a:t>BIOS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574" y="2803"/>
            <a:ext cx="3709346" cy="18591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3608" y="5852676"/>
            <a:ext cx="5263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https://www.jianshu.com/p/703402070090</a:t>
            </a:r>
          </a:p>
        </p:txBody>
      </p:sp>
      <p:sp>
        <p:nvSpPr>
          <p:cNvPr id="6" name="矩形 5"/>
          <p:cNvSpPr/>
          <p:nvPr/>
        </p:nvSpPr>
        <p:spPr>
          <a:xfrm>
            <a:off x="1043608" y="6174623"/>
            <a:ext cx="6425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https://docs.huihoo.com/gnu_linux/own_os/booting-memory_check_6.htm</a:t>
            </a:r>
          </a:p>
        </p:txBody>
      </p:sp>
    </p:spTree>
    <p:extLst>
      <p:ext uri="{BB962C8B-B14F-4D97-AF65-F5344CB8AC3E}">
        <p14:creationId xmlns:p14="http://schemas.microsoft.com/office/powerpoint/2010/main" val="354813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ea typeface="宋体" panose="02010600030101010101" pitchFamily="2" charset="-122"/>
              </a:rPr>
              <a:t>文件写入（修改）时发生了什么？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在内存中创建一个空的</a:t>
            </a:r>
            <a:r>
              <a:rPr lang="en-US" altLang="zh-CN" dirty="0">
                <a:ea typeface="宋体" panose="02010600030101010101" pitchFamily="2" charset="-122"/>
              </a:rPr>
              <a:t>B+</a:t>
            </a:r>
            <a:r>
              <a:rPr lang="zh-CN" altLang="en-US" dirty="0">
                <a:ea typeface="宋体" panose="02010600030101010101" pitchFamily="2" charset="-122"/>
              </a:rPr>
              <a:t>树索引节点或者链表节点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如果存在，在文件系统中找到对应的节点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修改文件夹对应的数据节点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这里记录着文件大小，修改时间等元数据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在内存中创建对应的数据节点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建立数据节点和索引结点的对应关系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写调用返回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系统在合适的时机写回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56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6FE792-D92D-4D68-BDF4-BC54757012C2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Helvetica"/>
                <a:cs typeface="Helvetica"/>
              </a:rPr>
              <a:t>Split-Level I/O Scheduling: </a:t>
            </a:r>
            <a:br>
              <a:rPr lang="en-US" dirty="0">
                <a:latin typeface="Helvetica"/>
                <a:cs typeface="Helvetica"/>
              </a:rPr>
            </a:br>
            <a:r>
              <a:rPr lang="en-US" dirty="0">
                <a:latin typeface="Helvetica"/>
                <a:cs typeface="Helvetica"/>
              </a:rPr>
              <a:t>Multi-Layer Hooks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ECA0C1D1-E626-445B-82CC-68356C1CD28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algn="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71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grpSp>
        <p:nvGrpSpPr>
          <p:cNvPr id="26628" name="Group 8"/>
          <p:cNvGrpSpPr>
            <a:grpSpLocks/>
          </p:cNvGrpSpPr>
          <p:nvPr/>
        </p:nvGrpSpPr>
        <p:grpSpPr bwMode="auto">
          <a:xfrm>
            <a:off x="1738313" y="1474788"/>
            <a:ext cx="4872037" cy="3943350"/>
            <a:chOff x="1383625" y="1446985"/>
            <a:chExt cx="5604708" cy="4980535"/>
          </a:xfrm>
        </p:grpSpPr>
        <p:grpSp>
          <p:nvGrpSpPr>
            <p:cNvPr id="26630" name="Group 131"/>
            <p:cNvGrpSpPr>
              <a:grpSpLocks/>
            </p:cNvGrpSpPr>
            <p:nvPr/>
          </p:nvGrpSpPr>
          <p:grpSpPr bwMode="auto">
            <a:xfrm>
              <a:off x="1383625" y="2398075"/>
              <a:ext cx="5538675" cy="506364"/>
              <a:chOff x="1369609" y="2658607"/>
              <a:chExt cx="3131712" cy="423196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1377870" y="2658023"/>
                <a:ext cx="3123614" cy="423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369609" y="2699916"/>
                <a:ext cx="1289717" cy="308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Page Cache</a:t>
                </a:r>
              </a:p>
            </p:txBody>
          </p:sp>
        </p:grpSp>
        <p:sp>
          <p:nvSpPr>
            <p:cNvPr id="135" name="Rounded Rectangle 134"/>
            <p:cNvSpPr/>
            <p:nvPr/>
          </p:nvSpPr>
          <p:spPr>
            <a:xfrm>
              <a:off x="3653632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32" name="Group 135"/>
            <p:cNvGrpSpPr>
              <a:grpSpLocks/>
            </p:cNvGrpSpPr>
            <p:nvPr/>
          </p:nvGrpSpPr>
          <p:grpSpPr bwMode="auto">
            <a:xfrm>
              <a:off x="3653801" y="1456448"/>
              <a:ext cx="1107991" cy="460428"/>
              <a:chOff x="1324688" y="2423945"/>
              <a:chExt cx="3176633" cy="1057622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376562" y="2660127"/>
                <a:ext cx="3125802" cy="8198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324203" y="2425236"/>
                <a:ext cx="3125802" cy="6079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3" name="Group 138"/>
            <p:cNvGrpSpPr>
              <a:grpSpLocks/>
            </p:cNvGrpSpPr>
            <p:nvPr/>
          </p:nvGrpSpPr>
          <p:grpSpPr bwMode="auto">
            <a:xfrm>
              <a:off x="5583553" y="1465913"/>
              <a:ext cx="1107991" cy="471570"/>
              <a:chOff x="1324688" y="2398353"/>
              <a:chExt cx="3176633" cy="1083214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378214" y="2658849"/>
                <a:ext cx="3120564" cy="82441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325856" y="2396325"/>
                <a:ext cx="3120564" cy="6079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4" name="Group 141"/>
            <p:cNvGrpSpPr>
              <a:grpSpLocks/>
            </p:cNvGrpSpPr>
            <p:nvPr/>
          </p:nvGrpSpPr>
          <p:grpSpPr bwMode="auto">
            <a:xfrm>
              <a:off x="1677192" y="1446985"/>
              <a:ext cx="1107991" cy="469888"/>
              <a:chOff x="1324688" y="2402213"/>
              <a:chExt cx="3176633" cy="107935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378353" y="2660131"/>
                <a:ext cx="3120564" cy="81981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325994" y="2402213"/>
                <a:ext cx="3120564" cy="6079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5" name="Group 144"/>
            <p:cNvGrpSpPr>
              <a:grpSpLocks/>
            </p:cNvGrpSpPr>
            <p:nvPr/>
          </p:nvGrpSpPr>
          <p:grpSpPr bwMode="auto">
            <a:xfrm>
              <a:off x="1397691" y="1916878"/>
              <a:ext cx="842718" cy="481195"/>
              <a:chOff x="1377561" y="2305802"/>
              <a:chExt cx="842718" cy="514089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1378105" y="2369304"/>
                <a:ext cx="841893" cy="441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read()</a:t>
                </a:r>
              </a:p>
            </p:txBody>
          </p:sp>
          <p:cxnSp>
            <p:nvCxnSpPr>
              <p:cNvPr id="147" name="Straight Connector 146"/>
              <p:cNvCxnSpPr>
                <a:stCxn id="143" idx="2"/>
              </p:cNvCxnSpPr>
              <p:nvPr/>
            </p:nvCxnSpPr>
            <p:spPr>
              <a:xfrm>
                <a:off x="2219998" y="2305041"/>
                <a:ext cx="0" cy="514107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6" name="Group 147"/>
            <p:cNvGrpSpPr>
              <a:grpSpLocks/>
            </p:cNvGrpSpPr>
            <p:nvPr/>
          </p:nvGrpSpPr>
          <p:grpSpPr bwMode="auto">
            <a:xfrm>
              <a:off x="3321419" y="1916878"/>
              <a:ext cx="946848" cy="481195"/>
              <a:chOff x="1315671" y="2305802"/>
              <a:chExt cx="946848" cy="514089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1315510" y="2369304"/>
                <a:ext cx="947815" cy="441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write()</a:t>
                </a: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2221321" y="2305041"/>
                <a:ext cx="0" cy="51410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7" name="Group 150"/>
            <p:cNvGrpSpPr>
              <a:grpSpLocks/>
            </p:cNvGrpSpPr>
            <p:nvPr/>
          </p:nvGrpSpPr>
          <p:grpSpPr bwMode="auto">
            <a:xfrm>
              <a:off x="5462439" y="1937483"/>
              <a:ext cx="848074" cy="1578789"/>
              <a:chOff x="1516689" y="2305802"/>
              <a:chExt cx="848074" cy="1686713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1515853" y="2349432"/>
                <a:ext cx="849199" cy="3620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fsync()</a:t>
                </a:r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>
                <a:off x="2220779" y="2306590"/>
                <a:ext cx="0" cy="16858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153"/>
            <p:cNvGrpSpPr>
              <a:grpSpLocks/>
            </p:cNvGrpSpPr>
            <p:nvPr/>
          </p:nvGrpSpPr>
          <p:grpSpPr bwMode="auto">
            <a:xfrm>
              <a:off x="1383625" y="3514549"/>
              <a:ext cx="5590643" cy="467238"/>
              <a:chOff x="1397692" y="3985964"/>
              <a:chExt cx="5616411" cy="586036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397692" y="3985509"/>
                <a:ext cx="5615863" cy="585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1397692" y="3985509"/>
                <a:ext cx="5615863" cy="36968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  <a:ea typeface="+mn-ea"/>
                  </a:rPr>
                  <a:t>File System</a:t>
                </a:r>
              </a:p>
            </p:txBody>
          </p:sp>
        </p:grpSp>
        <p:grpSp>
          <p:nvGrpSpPr>
            <p:cNvPr id="26639" name="Group 156"/>
            <p:cNvGrpSpPr>
              <a:grpSpLocks/>
            </p:cNvGrpSpPr>
            <p:nvPr/>
          </p:nvGrpSpPr>
          <p:grpSpPr bwMode="auto">
            <a:xfrm>
              <a:off x="2964884" y="2917246"/>
              <a:ext cx="1397365" cy="599025"/>
              <a:chOff x="2594903" y="3490582"/>
              <a:chExt cx="1397365" cy="599025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2606119" y="3630372"/>
                <a:ext cx="1386110" cy="41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write-back</a:t>
                </a:r>
              </a:p>
            </p:txBody>
          </p:sp>
          <p:cxnSp>
            <p:nvCxnSpPr>
              <p:cNvPr id="159" name="Straight Connector 158"/>
              <p:cNvCxnSpPr/>
              <p:nvPr/>
            </p:nvCxnSpPr>
            <p:spPr>
              <a:xfrm>
                <a:off x="2595162" y="3490019"/>
                <a:ext cx="10957" cy="59951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0" name="Rectangle 159"/>
            <p:cNvSpPr/>
            <p:nvPr/>
          </p:nvSpPr>
          <p:spPr>
            <a:xfrm>
              <a:off x="1398235" y="4538766"/>
              <a:ext cx="5590098" cy="467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38412" y="4582877"/>
              <a:ext cx="2609686" cy="368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Block-Level Queues </a:t>
              </a: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343948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988609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5711797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45" name="Group 164"/>
            <p:cNvGrpSpPr>
              <a:grpSpLocks/>
            </p:cNvGrpSpPr>
            <p:nvPr/>
          </p:nvGrpSpPr>
          <p:grpSpPr bwMode="auto">
            <a:xfrm>
              <a:off x="4187782" y="3976458"/>
              <a:ext cx="1087957" cy="561839"/>
              <a:chOff x="2590624" y="3527768"/>
              <a:chExt cx="1087957" cy="561839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604343" y="3630920"/>
                <a:ext cx="1073825" cy="338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add_req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67" name="Straight Connector 166"/>
              <p:cNvCxnSpPr/>
              <p:nvPr/>
            </p:nvCxnSpPr>
            <p:spPr>
              <a:xfrm>
                <a:off x="2589734" y="3528663"/>
                <a:ext cx="14610" cy="56141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46" name="Group 167"/>
            <p:cNvGrpSpPr>
              <a:grpSpLocks/>
            </p:cNvGrpSpPr>
            <p:nvPr/>
          </p:nvGrpSpPr>
          <p:grpSpPr bwMode="auto">
            <a:xfrm>
              <a:off x="4168334" y="4647159"/>
              <a:ext cx="779295" cy="304800"/>
              <a:chOff x="4134897" y="4582627"/>
              <a:chExt cx="779295" cy="304800"/>
            </a:xfrm>
          </p:grpSpPr>
          <p:sp>
            <p:nvSpPr>
              <p:cNvPr id="169" name="Rounded Rectangle 168"/>
              <p:cNvSpPr/>
              <p:nvPr/>
            </p:nvSpPr>
            <p:spPr>
              <a:xfrm>
                <a:off x="4135193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4288596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>
                <a:off x="4496787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26647" name="Group 171"/>
            <p:cNvGrpSpPr>
              <a:grpSpLocks/>
            </p:cNvGrpSpPr>
            <p:nvPr/>
          </p:nvGrpSpPr>
          <p:grpSpPr bwMode="auto">
            <a:xfrm>
              <a:off x="5560269" y="4647159"/>
              <a:ext cx="779295" cy="304800"/>
              <a:chOff x="4134897" y="4582627"/>
              <a:chExt cx="779295" cy="304800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4134846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>
                <a:off x="4288250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4496441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6" name="Can 175"/>
            <p:cNvSpPr/>
            <p:nvPr/>
          </p:nvSpPr>
          <p:spPr>
            <a:xfrm>
              <a:off x="1790874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3746770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5624138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51" name="Group 178"/>
            <p:cNvGrpSpPr>
              <a:grpSpLocks/>
            </p:cNvGrpSpPr>
            <p:nvPr/>
          </p:nvGrpSpPr>
          <p:grpSpPr bwMode="auto">
            <a:xfrm>
              <a:off x="2532785" y="5005535"/>
              <a:ext cx="1551799" cy="599025"/>
              <a:chOff x="1196666" y="3490582"/>
              <a:chExt cx="1551799" cy="599025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1196206" y="3619312"/>
                <a:ext cx="1552298" cy="41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dispatch_req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2595101" y="3490989"/>
                <a:ext cx="10957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2" name="Group 181"/>
            <p:cNvGrpSpPr>
              <a:grpSpLocks/>
            </p:cNvGrpSpPr>
            <p:nvPr/>
          </p:nvGrpSpPr>
          <p:grpSpPr bwMode="auto">
            <a:xfrm>
              <a:off x="4499967" y="5005535"/>
              <a:ext cx="1630630" cy="599026"/>
              <a:chOff x="2563448" y="3535972"/>
              <a:chExt cx="1230100" cy="599026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2562853" y="3662697"/>
                <a:ext cx="1230248" cy="41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req_complete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4" name="Straight Connector 183"/>
              <p:cNvCxnSpPr/>
              <p:nvPr/>
            </p:nvCxnSpPr>
            <p:spPr>
              <a:xfrm flipH="1" flipV="1">
                <a:off x="2584895" y="3536379"/>
                <a:ext cx="0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184"/>
            <p:cNvSpPr txBox="1"/>
            <p:nvPr/>
          </p:nvSpPr>
          <p:spPr>
            <a:xfrm>
              <a:off x="1852966" y="5886157"/>
              <a:ext cx="931379" cy="368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Disk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5699013" y="5892172"/>
              <a:ext cx="933206" cy="368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SSD</a:t>
              </a:r>
            </a:p>
          </p:txBody>
        </p:sp>
        <p:sp>
          <p:nvSpPr>
            <p:cNvPr id="187" name="Round Diagonal Corner Rectangle 186"/>
            <p:cNvSpPr/>
            <p:nvPr/>
          </p:nvSpPr>
          <p:spPr>
            <a:xfrm>
              <a:off x="3878259" y="5886157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8" name="Round Diagonal Corner Rectangle 187"/>
            <p:cNvSpPr/>
            <p:nvPr/>
          </p:nvSpPr>
          <p:spPr>
            <a:xfrm>
              <a:off x="4296466" y="5892172"/>
              <a:ext cx="290372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9" name="Round Diagonal Corner Rectangle 188"/>
            <p:cNvSpPr/>
            <p:nvPr/>
          </p:nvSpPr>
          <p:spPr>
            <a:xfrm>
              <a:off x="4071840" y="6044556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 flipH="1" flipV="1">
              <a:off x="6340021" y="1968297"/>
              <a:ext cx="0" cy="1515815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4362210" y="1916166"/>
              <a:ext cx="0" cy="481211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397184" y="1916166"/>
              <a:ext cx="0" cy="481211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2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2789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硬盘的读写操作是有顺序的吗？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754" y="2132856"/>
            <a:ext cx="8064500" cy="221821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  <p:sp>
        <p:nvSpPr>
          <p:cNvPr id="8" name="文本框 7"/>
          <p:cNvSpPr txBox="1"/>
          <p:nvPr/>
        </p:nvSpPr>
        <p:spPr>
          <a:xfrm>
            <a:off x="2195736" y="4797152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写操作是有顺序的吗？</a:t>
            </a:r>
            <a:endParaRPr lang="en-US" altLang="zh-CN" dirty="0"/>
          </a:p>
          <a:p>
            <a:r>
              <a:rPr lang="en-US" altLang="zh-CN" dirty="0"/>
              <a:t>Checkpoint, </a:t>
            </a:r>
            <a:r>
              <a:rPr lang="zh-CN" altLang="en-US" dirty="0"/>
              <a:t>校验码，日志。。。。</a:t>
            </a:r>
          </a:p>
        </p:txBody>
      </p:sp>
      <p:sp>
        <p:nvSpPr>
          <p:cNvPr id="3" name="矩形 2"/>
          <p:cNvSpPr/>
          <p:nvPr/>
        </p:nvSpPr>
        <p:spPr>
          <a:xfrm>
            <a:off x="899592" y="5984879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Won,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Youjip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"Barrier-Enabled {IO} Stack for Flash Storage."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16th {USENIX} Conference on File and Storage Technologies ({FAST} 18)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7394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写操作的顺序如何保障？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496" y="1371600"/>
            <a:ext cx="7902607" cy="50101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5423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保障顺序的代价是什么？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00" y="1268760"/>
            <a:ext cx="6997226" cy="50101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215" y="1700808"/>
            <a:ext cx="5636595" cy="34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8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Barrier enabled IO software Stack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669269"/>
            <a:ext cx="8064500" cy="441481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5723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性能如何？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230" y="1371600"/>
            <a:ext cx="7319140" cy="50101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sp>
        <p:nvSpPr>
          <p:cNvPr id="3" name="矩形 2"/>
          <p:cNvSpPr/>
          <p:nvPr/>
        </p:nvSpPr>
        <p:spPr>
          <a:xfrm>
            <a:off x="1331640" y="6122085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细节解析：https://www.sohu.com/a/233887241_467784</a:t>
            </a:r>
          </a:p>
        </p:txBody>
      </p:sp>
    </p:spTree>
    <p:extLst>
      <p:ext uri="{BB962C8B-B14F-4D97-AF65-F5344CB8AC3E}">
        <p14:creationId xmlns:p14="http://schemas.microsoft.com/office/powerpoint/2010/main" val="637986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全栈的</a:t>
            </a:r>
            <a:r>
              <a:rPr lang="en-US" altLang="zh-CN" dirty="0"/>
              <a:t>barrier enabled</a:t>
            </a:r>
          </a:p>
          <a:p>
            <a:r>
              <a:rPr lang="zh-CN" altLang="en-US" dirty="0"/>
              <a:t>如何修改相应的软件？</a:t>
            </a:r>
            <a:endParaRPr lang="en-US" altLang="zh-CN" dirty="0"/>
          </a:p>
          <a:p>
            <a:r>
              <a:rPr lang="zh-CN" altLang="en-US" dirty="0"/>
              <a:t>如何证明你改的东西是对的？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015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文件删除时发生了什么？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找到对应的</a:t>
            </a:r>
            <a:r>
              <a:rPr lang="en-US" altLang="zh-CN">
                <a:ea typeface="宋体" panose="02010600030101010101" pitchFamily="2" charset="-122"/>
              </a:rPr>
              <a:t>inode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在内存中把对应的</a:t>
            </a:r>
            <a:r>
              <a:rPr lang="en-US" altLang="zh-CN">
                <a:ea typeface="宋体" panose="02010600030101010101" pitchFamily="2" charset="-122"/>
              </a:rPr>
              <a:t>inode</a:t>
            </a:r>
            <a:r>
              <a:rPr lang="zh-CN" altLang="en-US">
                <a:ea typeface="宋体" panose="02010600030101010101" pitchFamily="2" charset="-122"/>
              </a:rPr>
              <a:t>删除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在内存中把对应的页面释放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把硬盘中的</a:t>
            </a:r>
            <a:r>
              <a:rPr lang="en-US" altLang="zh-CN">
                <a:ea typeface="宋体" panose="02010600030101010101" pitchFamily="2" charset="-122"/>
              </a:rPr>
              <a:t>inode</a:t>
            </a:r>
            <a:r>
              <a:rPr lang="zh-CN" altLang="en-US">
                <a:ea typeface="宋体" panose="02010600030101010101" pitchFamily="2" charset="-122"/>
              </a:rPr>
              <a:t>清零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把硬盘中对应的数据块清零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把硬盘中的块记成未使用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把文件夹中的项清除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这个过程太慢了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DF1292-872B-4F3A-9737-419B6E2226DF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文件删除时发生了什么？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找到对应的</a:t>
            </a:r>
            <a:r>
              <a:rPr lang="en-US" altLang="zh-CN">
                <a:ea typeface="宋体" panose="02010600030101010101" pitchFamily="2" charset="-122"/>
              </a:rPr>
              <a:t>inode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在内存中把对应的</a:t>
            </a:r>
            <a:r>
              <a:rPr lang="en-US" altLang="zh-CN">
                <a:ea typeface="宋体" panose="02010600030101010101" pitchFamily="2" charset="-122"/>
              </a:rPr>
              <a:t>inode</a:t>
            </a:r>
            <a:r>
              <a:rPr lang="zh-CN" altLang="en-US">
                <a:ea typeface="宋体" panose="02010600030101010101" pitchFamily="2" charset="-122"/>
              </a:rPr>
              <a:t>删除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在内存中把对应的页面释放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把文件夹中的项删除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把文件占据的块标记为不再被用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297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9BC704-2E5F-437A-8A84-D88053BF642F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上电后直接跳转到启动地址上取指令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 err="1">
                <a:ea typeface="宋体" panose="02010600030101010101" pitchFamily="2" charset="-122"/>
              </a:rPr>
              <a:t>0xffff0</a:t>
            </a:r>
            <a:r>
              <a:rPr lang="zh-CN" altLang="en-US" dirty="0">
                <a:ea typeface="宋体" panose="02010600030101010101" pitchFamily="2" charset="-122"/>
              </a:rPr>
              <a:t>，或者</a:t>
            </a:r>
            <a:r>
              <a:rPr lang="en-US" altLang="zh-CN" dirty="0" err="1">
                <a:ea typeface="宋体" panose="02010600030101010101" pitchFamily="2" charset="-122"/>
              </a:rPr>
              <a:t>0x00000000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BIOS</a:t>
            </a:r>
            <a:r>
              <a:rPr lang="zh-CN" altLang="en-US" dirty="0">
                <a:ea typeface="宋体" panose="02010600030101010101" pitchFamily="2" charset="-122"/>
              </a:rPr>
              <a:t>中存储着一些基本指令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兼容机的标准化使得</a:t>
            </a:r>
            <a:r>
              <a:rPr lang="en-US" altLang="zh-CN" dirty="0">
                <a:ea typeface="宋体" panose="02010600030101010101" pitchFamily="2" charset="-122"/>
              </a:rPr>
              <a:t>BIOS</a:t>
            </a:r>
            <a:r>
              <a:rPr lang="zh-CN" altLang="en-US" dirty="0">
                <a:ea typeface="宋体" panose="02010600030101010101" pitchFamily="2" charset="-122"/>
              </a:rPr>
              <a:t>可以适配大量硬件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硬件自检：显示、内存、存储、输入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设备的简易初始化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找到指定的引导设备，读取引导信息（</a:t>
            </a:r>
            <a:r>
              <a:rPr lang="en-US" altLang="zh-CN" dirty="0">
                <a:ea typeface="宋体" panose="02010600030101010101" pitchFamily="2" charset="-122"/>
              </a:rPr>
              <a:t>MBR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硬盘的数据载入到内存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MBR</a:t>
            </a:r>
            <a:r>
              <a:rPr lang="zh-CN" altLang="en-US" dirty="0">
                <a:ea typeface="宋体" panose="02010600030101010101" pitchFamily="2" charset="-122"/>
              </a:rPr>
              <a:t>中含引导程序、分区表、校验合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读取分区表信息定位到分区，读取引导信息（</a:t>
            </a:r>
            <a:r>
              <a:rPr lang="en-US" altLang="zh-CN" dirty="0">
                <a:ea typeface="宋体" panose="02010600030101010101" pitchFamily="2" charset="-122"/>
              </a:rPr>
              <a:t>VBR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VBR</a:t>
            </a:r>
            <a:r>
              <a:rPr lang="zh-CN" altLang="en-US" dirty="0">
                <a:ea typeface="宋体" panose="02010600030101010101" pitchFamily="2" charset="-122"/>
              </a:rPr>
              <a:t>中包含文件系统的读取方式和操作系统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13183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关机时发生了什么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关机由</a:t>
            </a:r>
            <a:r>
              <a:rPr lang="en-US" altLang="zh-CN">
                <a:ea typeface="宋体" panose="02010600030101010101" pitchFamily="2" charset="-122"/>
              </a:rPr>
              <a:t>Init</a:t>
            </a:r>
            <a:r>
              <a:rPr lang="zh-CN" altLang="en-US">
                <a:ea typeface="宋体" panose="02010600030101010101" pitchFamily="2" charset="-122"/>
              </a:rPr>
              <a:t>在接收到特定信号时发起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用停止信号通知所有的进程退出（</a:t>
            </a:r>
            <a:r>
              <a:rPr lang="en-US" altLang="zh-CN">
                <a:ea typeface="宋体" panose="02010600030101010101" pitchFamily="2" charset="-122"/>
              </a:rPr>
              <a:t>SIGSTOP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用杀死信号保证所有的进程退出</a:t>
            </a:r>
            <a:r>
              <a:rPr lang="en-US" altLang="zh-CN">
                <a:ea typeface="宋体" panose="02010600030101010101" pitchFamily="2" charset="-122"/>
              </a:rPr>
              <a:t>(SIGKILL)</a:t>
            </a:r>
          </a:p>
          <a:p>
            <a:r>
              <a:rPr lang="zh-CN" altLang="en-US">
                <a:ea typeface="宋体" panose="02010600030101010101" pitchFamily="2" charset="-122"/>
              </a:rPr>
              <a:t>各层各式的内存数据回写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关闭电源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307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EFD60D-0DEE-4C25-A281-30E1773B39C5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如果意外断电会怎么样？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如果数据在缓存中？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如果磁头正在写入？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如果磁头正在飞行？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如何应对这些意外事件？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317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249B91-81FB-4B3D-B69A-7CDD71DB267B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97BDF-E672-AE98-2C9E-FDCBA09B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E4EF5-3AE9-5FD0-8251-3C87B9BEE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在系统启动的时候频频出镜，接管所有的硬件资源并建立索引</a:t>
            </a:r>
            <a:endParaRPr lang="en-US" altLang="zh-CN" dirty="0"/>
          </a:p>
          <a:p>
            <a:pPr lvl="1"/>
            <a:r>
              <a:rPr lang="zh-CN" altLang="en-US" dirty="0"/>
              <a:t>中断向量表、上下文数据结构、可用物理内存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启动成功后，创建一个进程，从此控制权交到用户空间</a:t>
            </a:r>
            <a:endParaRPr lang="en-US" altLang="zh-CN" dirty="0"/>
          </a:p>
          <a:p>
            <a:r>
              <a:rPr lang="zh-CN" altLang="en-US" dirty="0"/>
              <a:t>中断和异常是</a:t>
            </a:r>
            <a:r>
              <a:rPr lang="en-US" altLang="zh-CN" dirty="0"/>
              <a:t>OS</a:t>
            </a:r>
            <a:r>
              <a:rPr lang="zh-CN" altLang="en-US" dirty="0"/>
              <a:t>出场的主要时机</a:t>
            </a:r>
            <a:endParaRPr lang="en-US" altLang="zh-CN" dirty="0"/>
          </a:p>
          <a:p>
            <a:r>
              <a:rPr lang="zh-CN" altLang="en-US" dirty="0"/>
              <a:t>时钟中断是主要的调度源之一</a:t>
            </a:r>
            <a:endParaRPr lang="en-US" altLang="zh-CN" dirty="0"/>
          </a:p>
          <a:p>
            <a:pPr lvl="1"/>
            <a:r>
              <a:rPr lang="zh-CN" altLang="en-US" dirty="0"/>
              <a:t>优先级、时间片轮转、先进先出。。。。</a:t>
            </a:r>
            <a:endParaRPr lang="en-US" altLang="zh-CN" dirty="0"/>
          </a:p>
          <a:p>
            <a:r>
              <a:rPr lang="zh-CN" altLang="en-US" dirty="0"/>
              <a:t>缺页异常是主要的页面转换驱动力</a:t>
            </a:r>
            <a:endParaRPr lang="en-US" altLang="zh-CN" dirty="0"/>
          </a:p>
          <a:p>
            <a:pPr lvl="1"/>
            <a:r>
              <a:rPr lang="en-US" altLang="zh-CN" dirty="0" err="1"/>
              <a:t>LRU</a:t>
            </a:r>
            <a:r>
              <a:rPr lang="zh-CN" altLang="en-US" dirty="0"/>
              <a:t>，</a:t>
            </a:r>
            <a:r>
              <a:rPr lang="en-US" altLang="zh-CN" dirty="0"/>
              <a:t>FIFO</a:t>
            </a:r>
            <a:r>
              <a:rPr lang="zh-CN" altLang="en-US" dirty="0"/>
              <a:t>，时钟调度法。。。。</a:t>
            </a:r>
            <a:endParaRPr lang="en-US" altLang="zh-CN" dirty="0"/>
          </a:p>
          <a:p>
            <a:r>
              <a:rPr lang="zh-CN" altLang="en-US" dirty="0"/>
              <a:t>系统调用是主要的进程状态变化驱动力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运行变阻塞</a:t>
            </a:r>
            <a:endParaRPr lang="en-US" altLang="zh-CN" dirty="0"/>
          </a:p>
          <a:p>
            <a:r>
              <a:rPr lang="zh-CN" altLang="en-US" dirty="0"/>
              <a:t>外设的中断是另一个进程状态变化驱动力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阻塞变就绪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98332-A437-B825-9986-6E2223D2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87926-C118-1B4A-04BB-56BB099AC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C1D0F-C8F8-A7E5-1818-99A6BAD6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66230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327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756C03-1F72-4328-AC3D-15E2F07B5AA7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060575"/>
            <a:ext cx="7777162" cy="892175"/>
          </a:xfrm>
        </p:spPr>
        <p:txBody>
          <a:bodyPr/>
          <a:lstStyle/>
          <a:p>
            <a:pPr eaLnBrk="1" hangingPunct="1"/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>
              <a:solidFill>
                <a:srgbClr val="993300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系统上电时发生了什么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操作系统接管运行，为进程准备环境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获得物理内存分布，建立地址映射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管理中断，设置响应函数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获得连接的设备列表，并将其初始化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加载设备管理、加载文件系统、加载网络</a:t>
            </a:r>
            <a:r>
              <a:rPr lang="en-US" altLang="zh-CN" dirty="0">
                <a:ea typeface="宋体" panose="02010600030101010101" pitchFamily="2" charset="-122"/>
              </a:rPr>
              <a:t>……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创建第一个进程（来自硬盘上的应用程序）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2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1886AE-F307-4DC2-8629-64B3C260F7C4}" type="slidenum">
              <a:rPr lang="en-US" altLang="ko-KR" sz="1200" smtClean="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psh3_Print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5199</Words>
  <Application>Microsoft Office PowerPoint</Application>
  <PresentationFormat>全屏显示(4:3)</PresentationFormat>
  <Paragraphs>1210</Paragraphs>
  <Slides>83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7" baseType="lpstr">
      <vt:lpstr>굴림</vt:lpstr>
      <vt:lpstr>华文琥珀</vt:lpstr>
      <vt:lpstr>宋体</vt:lpstr>
      <vt:lpstr>微软雅黑</vt:lpstr>
      <vt:lpstr>张海山锐谐体2.0-授权联系：Samtype@QQ.com</vt:lpstr>
      <vt:lpstr>Arial</vt:lpstr>
      <vt:lpstr>Calibri</vt:lpstr>
      <vt:lpstr>Courier New</vt:lpstr>
      <vt:lpstr>Helvetica</vt:lpstr>
      <vt:lpstr>Raleway</vt:lpstr>
      <vt:lpstr>Times New Roman</vt:lpstr>
      <vt:lpstr>Verdana</vt:lpstr>
      <vt:lpstr>Wingdings</vt:lpstr>
      <vt:lpstr>psh3_Print</vt:lpstr>
      <vt:lpstr>Operating System</vt:lpstr>
      <vt:lpstr>操作系统学到现在，你脑子里除了段子到底留下了什么？</vt:lpstr>
      <vt:lpstr>让我们换个视角来看操作系统</vt:lpstr>
      <vt:lpstr>ucore 概览</vt:lpstr>
      <vt:lpstr>系统上电时发生了什么</vt:lpstr>
      <vt:lpstr>扩展问题：关于BIOS</vt:lpstr>
      <vt:lpstr>关于BIOS</vt:lpstr>
      <vt:lpstr>系统上电时发生了什么</vt:lpstr>
      <vt:lpstr>系统上电时发生了什么</vt:lpstr>
      <vt:lpstr>如何获得物理内存分布</vt:lpstr>
      <vt:lpstr>获得物理内存分布后OS如何使用</vt:lpstr>
      <vt:lpstr>另人抓狂的80386 实模式、保护模式、段机制、页机制</vt:lpstr>
      <vt:lpstr>uCore中的地址转换过程</vt:lpstr>
      <vt:lpstr>PowerPoint 演示文稿</vt:lpstr>
      <vt:lpstr>加载的gdt表里面有什么？</vt:lpstr>
      <vt:lpstr>PowerPoint 演示文稿</vt:lpstr>
      <vt:lpstr>一点链接器的细节</vt:lpstr>
      <vt:lpstr>但是事实并非如此。。。。。。</vt:lpstr>
      <vt:lpstr>手动偏移</vt:lpstr>
      <vt:lpstr>自动偏移：__gdtdesc内容</vt:lpstr>
      <vt:lpstr>准备开启页机制</vt:lpstr>
      <vt:lpstr>启动段的页表准备</vt:lpstr>
      <vt:lpstr>启动段的页表准备</vt:lpstr>
      <vt:lpstr>启动段机制</vt:lpstr>
      <vt:lpstr>ucore中的限制</vt:lpstr>
      <vt:lpstr>系统上电时发生了什么</vt:lpstr>
      <vt:lpstr>第一个进程建立时系统的样子</vt:lpstr>
      <vt:lpstr>系统启动完成时地址空间布局</vt:lpstr>
      <vt:lpstr>系统启动完成时OS的状态</vt:lpstr>
      <vt:lpstr>进程的创建和管理</vt:lpstr>
      <vt:lpstr>第一个进程通过exec执行init得到</vt:lpstr>
      <vt:lpstr>Exec时发生了什么</vt:lpstr>
      <vt:lpstr>进程开始执行后地址空间的状态</vt:lpstr>
      <vt:lpstr>进程开始执行后地址空间的状态</vt:lpstr>
      <vt:lpstr>ucore 中VPT的意义是什么？</vt:lpstr>
      <vt:lpstr>进程的创建和管理</vt:lpstr>
      <vt:lpstr>Fork 后，如果不exec会怎么样？</vt:lpstr>
      <vt:lpstr>fork调用后</vt:lpstr>
      <vt:lpstr>PowerPoint 演示文稿</vt:lpstr>
      <vt:lpstr>进程在运行过程中如何与OS交互</vt:lpstr>
      <vt:lpstr>进程的创建和管理</vt:lpstr>
      <vt:lpstr>Content of PCB</vt:lpstr>
      <vt:lpstr>Task_Struct in Linux</vt:lpstr>
      <vt:lpstr>PowerPoint 演示文稿</vt:lpstr>
      <vt:lpstr>PowerPoint 演示文稿</vt:lpstr>
      <vt:lpstr>内存交换：_fifo_tick_event的意义是什么</vt:lpstr>
      <vt:lpstr>缺页异常的过程中的细节</vt:lpstr>
      <vt:lpstr>PowerPoint 演示文稿</vt:lpstr>
      <vt:lpstr>缺页异常的过程中的细节</vt:lpstr>
      <vt:lpstr>内存申请和内存释放</vt:lpstr>
      <vt:lpstr>一个变量的生命周期</vt:lpstr>
      <vt:lpstr>一个页面的生命周期</vt:lpstr>
      <vt:lpstr>线程创建时发生了什么？</vt:lpstr>
      <vt:lpstr>PowerPoint 演示文稿</vt:lpstr>
      <vt:lpstr>线程引发的新问题</vt:lpstr>
      <vt:lpstr>程序运行的过程中，OS在干什么</vt:lpstr>
      <vt:lpstr>权限管理最终是怎么实现的</vt:lpstr>
      <vt:lpstr>指令的等级状态</vt:lpstr>
      <vt:lpstr>如何实现权限迁移</vt:lpstr>
      <vt:lpstr>穿门而过时发生了什么？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OS中的代码都是什么</vt:lpstr>
      <vt:lpstr>进程的资源如何回收</vt:lpstr>
      <vt:lpstr>文件系统有这么“不堪”吗</vt:lpstr>
      <vt:lpstr>文件写入（修改）时发生了什么？</vt:lpstr>
      <vt:lpstr>Split-Level I/O Scheduling:  Multi-Layer Hooks</vt:lpstr>
      <vt:lpstr>硬盘的读写操作是有顺序的吗？</vt:lpstr>
      <vt:lpstr>写操作的顺序如何保障？</vt:lpstr>
      <vt:lpstr>保障顺序的代价是什么？</vt:lpstr>
      <vt:lpstr>Barrier enabled IO software Stack</vt:lpstr>
      <vt:lpstr>性能如何？</vt:lpstr>
      <vt:lpstr>问题</vt:lpstr>
      <vt:lpstr>文件删除时发生了什么？</vt:lpstr>
      <vt:lpstr>文件删除时发生了什么？</vt:lpstr>
      <vt:lpstr>关机时发生了什么</vt:lpstr>
      <vt:lpstr>如果意外断电会怎么样？</vt:lpstr>
      <vt:lpstr>总结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2022-11-28T05:37:21Z</dcterms:created>
  <dcterms:modified xsi:type="dcterms:W3CDTF">2022-11-28T05:37:35Z</dcterms:modified>
</cp:coreProperties>
</file>